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8"/>
  </p:notesMasterIdLst>
  <p:sldIdLst>
    <p:sldId id="264" r:id="rId2"/>
    <p:sldId id="265" r:id="rId3"/>
    <p:sldId id="266"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7BF95"/>
    <a:srgbClr val="9E9A00"/>
    <a:srgbClr val="867B46"/>
    <a:srgbClr val="FFC993"/>
    <a:srgbClr val="FFD7AF"/>
    <a:srgbClr val="FFDBB7"/>
    <a:srgbClr val="FFEAD5"/>
    <a:srgbClr val="FF9021"/>
    <a:srgbClr val="FFAD5B"/>
    <a:srgbClr val="ED83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16" d="100"/>
          <a:sy n="116" d="100"/>
        </p:scale>
        <p:origin x="138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009961-8C07-4B23-B686-7DC4AAD88E62}" type="datetimeFigureOut">
              <a:rPr lang="es-ES" smtClean="0"/>
              <a:t>06/12/2023</a:t>
            </a:fld>
            <a:endParaRPr lang="es-E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D27529-84FC-4528-9B1C-0B2711E7561D}" type="slidenum">
              <a:rPr lang="es-ES" smtClean="0"/>
              <a:t>‹Nº›</a:t>
            </a:fld>
            <a:endParaRPr lang="es-ES"/>
          </a:p>
        </p:txBody>
      </p:sp>
    </p:spTree>
    <p:extLst>
      <p:ext uri="{BB962C8B-B14F-4D97-AF65-F5344CB8AC3E}">
        <p14:creationId xmlns:p14="http://schemas.microsoft.com/office/powerpoint/2010/main" val="37228970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148EE95C-3EAC-4994-B4EC-8A74FF8B350D}" type="datetime1">
              <a:rPr lang="es-MX" smtClean="0"/>
              <a:t>06/12/2023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A254526-6427-4FB8-BFCA-AD72B78FE7B7}" type="slidenum">
              <a:rPr lang="es-MX" smtClean="0"/>
              <a:t>‹Nº›</a:t>
            </a:fld>
            <a:endParaRPr lang="es-MX"/>
          </a:p>
        </p:txBody>
      </p:sp>
    </p:spTree>
    <p:extLst>
      <p:ext uri="{BB962C8B-B14F-4D97-AF65-F5344CB8AC3E}">
        <p14:creationId xmlns:p14="http://schemas.microsoft.com/office/powerpoint/2010/main" val="3391222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D21D071-DA09-42DB-8510-7BB4EE66BCB5}" type="datetime1">
              <a:rPr lang="es-MX" smtClean="0"/>
              <a:t>06/12/2023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A254526-6427-4FB8-BFCA-AD72B78FE7B7}" type="slidenum">
              <a:rPr lang="es-MX" smtClean="0"/>
              <a:t>‹Nº›</a:t>
            </a:fld>
            <a:endParaRPr lang="es-MX"/>
          </a:p>
        </p:txBody>
      </p:sp>
    </p:spTree>
    <p:extLst>
      <p:ext uri="{BB962C8B-B14F-4D97-AF65-F5344CB8AC3E}">
        <p14:creationId xmlns:p14="http://schemas.microsoft.com/office/powerpoint/2010/main" val="1108613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770D80E-3EE1-4524-B71F-9C5F7181108C}" type="datetime1">
              <a:rPr lang="es-MX" smtClean="0"/>
              <a:t>06/12/2023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A254526-6427-4FB8-BFCA-AD72B78FE7B7}" type="slidenum">
              <a:rPr lang="es-MX" smtClean="0"/>
              <a:t>‹Nº›</a:t>
            </a:fld>
            <a:endParaRPr lang="es-MX"/>
          </a:p>
        </p:txBody>
      </p:sp>
    </p:spTree>
    <p:extLst>
      <p:ext uri="{BB962C8B-B14F-4D97-AF65-F5344CB8AC3E}">
        <p14:creationId xmlns:p14="http://schemas.microsoft.com/office/powerpoint/2010/main" val="3492667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109C586-DEB6-4A4C-BAA9-0B9971D3094F}" type="datetime1">
              <a:rPr lang="es-MX" smtClean="0"/>
              <a:t>06/12/2023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A254526-6427-4FB8-BFCA-AD72B78FE7B7}" type="slidenum">
              <a:rPr lang="es-MX" smtClean="0"/>
              <a:t>‹Nº›</a:t>
            </a:fld>
            <a:endParaRPr lang="es-MX"/>
          </a:p>
        </p:txBody>
      </p:sp>
    </p:spTree>
    <p:extLst>
      <p:ext uri="{BB962C8B-B14F-4D97-AF65-F5344CB8AC3E}">
        <p14:creationId xmlns:p14="http://schemas.microsoft.com/office/powerpoint/2010/main" val="3916971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7079E63C-0F68-41A9-92FF-EA38FAB4F0FC}" type="datetime1">
              <a:rPr lang="es-MX" smtClean="0"/>
              <a:t>06/12/2023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A254526-6427-4FB8-BFCA-AD72B78FE7B7}" type="slidenum">
              <a:rPr lang="es-MX" smtClean="0"/>
              <a:t>‹Nº›</a:t>
            </a:fld>
            <a:endParaRPr lang="es-MX"/>
          </a:p>
        </p:txBody>
      </p:sp>
    </p:spTree>
    <p:extLst>
      <p:ext uri="{BB962C8B-B14F-4D97-AF65-F5344CB8AC3E}">
        <p14:creationId xmlns:p14="http://schemas.microsoft.com/office/powerpoint/2010/main" val="1594071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339D3FE4-3B5B-4603-A9A5-2D7DD0332818}" type="datetime1">
              <a:rPr lang="es-MX" smtClean="0"/>
              <a:t>06/12/2023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A254526-6427-4FB8-BFCA-AD72B78FE7B7}" type="slidenum">
              <a:rPr lang="es-MX" smtClean="0"/>
              <a:t>‹Nº›</a:t>
            </a:fld>
            <a:endParaRPr lang="es-MX"/>
          </a:p>
        </p:txBody>
      </p:sp>
    </p:spTree>
    <p:extLst>
      <p:ext uri="{BB962C8B-B14F-4D97-AF65-F5344CB8AC3E}">
        <p14:creationId xmlns:p14="http://schemas.microsoft.com/office/powerpoint/2010/main" val="3680300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EA6FF3D-96AE-4576-9609-A8D821A2CB14}" type="datetime1">
              <a:rPr lang="es-MX" smtClean="0"/>
              <a:t>06/12/2023</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CA254526-6427-4FB8-BFCA-AD72B78FE7B7}" type="slidenum">
              <a:rPr lang="es-MX" smtClean="0"/>
              <a:t>‹Nº›</a:t>
            </a:fld>
            <a:endParaRPr lang="es-MX"/>
          </a:p>
        </p:txBody>
      </p:sp>
    </p:spTree>
    <p:extLst>
      <p:ext uri="{BB962C8B-B14F-4D97-AF65-F5344CB8AC3E}">
        <p14:creationId xmlns:p14="http://schemas.microsoft.com/office/powerpoint/2010/main" val="1681176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A24DE00F-A18F-4EAB-BE95-A66F61483862}" type="datetime1">
              <a:rPr lang="es-MX" smtClean="0"/>
              <a:t>06/12/2023</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CA254526-6427-4FB8-BFCA-AD72B78FE7B7}" type="slidenum">
              <a:rPr lang="es-MX" smtClean="0"/>
              <a:t>‹Nº›</a:t>
            </a:fld>
            <a:endParaRPr lang="es-MX"/>
          </a:p>
        </p:txBody>
      </p:sp>
    </p:spTree>
    <p:extLst>
      <p:ext uri="{BB962C8B-B14F-4D97-AF65-F5344CB8AC3E}">
        <p14:creationId xmlns:p14="http://schemas.microsoft.com/office/powerpoint/2010/main" val="2328349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C3AAF9-D8C8-4B9A-8F70-71E25BDEBA9B}" type="datetime1">
              <a:rPr lang="es-MX" smtClean="0"/>
              <a:t>06/12/2023</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CA254526-6427-4FB8-BFCA-AD72B78FE7B7}" type="slidenum">
              <a:rPr lang="es-MX" smtClean="0"/>
              <a:t>‹Nº›</a:t>
            </a:fld>
            <a:endParaRPr lang="es-MX"/>
          </a:p>
        </p:txBody>
      </p:sp>
    </p:spTree>
    <p:extLst>
      <p:ext uri="{BB962C8B-B14F-4D97-AF65-F5344CB8AC3E}">
        <p14:creationId xmlns:p14="http://schemas.microsoft.com/office/powerpoint/2010/main" val="2737632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34C039C9-F322-40D8-9FC4-1E4BC0A92455}" type="datetime1">
              <a:rPr lang="es-MX" smtClean="0"/>
              <a:t>06/12/2023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A254526-6427-4FB8-BFCA-AD72B78FE7B7}" type="slidenum">
              <a:rPr lang="es-MX" smtClean="0"/>
              <a:t>‹Nº›</a:t>
            </a:fld>
            <a:endParaRPr lang="es-MX"/>
          </a:p>
        </p:txBody>
      </p:sp>
    </p:spTree>
    <p:extLst>
      <p:ext uri="{BB962C8B-B14F-4D97-AF65-F5344CB8AC3E}">
        <p14:creationId xmlns:p14="http://schemas.microsoft.com/office/powerpoint/2010/main" val="490324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FF2DDFFC-4ADC-445C-906F-A436AEFDE1B2}" type="datetime1">
              <a:rPr lang="es-MX" smtClean="0"/>
              <a:t>06/12/2023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A254526-6427-4FB8-BFCA-AD72B78FE7B7}" type="slidenum">
              <a:rPr lang="es-MX" smtClean="0"/>
              <a:t>‹Nº›</a:t>
            </a:fld>
            <a:endParaRPr lang="es-MX"/>
          </a:p>
        </p:txBody>
      </p:sp>
    </p:spTree>
    <p:extLst>
      <p:ext uri="{BB962C8B-B14F-4D97-AF65-F5344CB8AC3E}">
        <p14:creationId xmlns:p14="http://schemas.microsoft.com/office/powerpoint/2010/main" val="3631697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18C256-435E-4B9E-A226-3B1EC92D4FE5}" type="datetime1">
              <a:rPr lang="es-MX" smtClean="0"/>
              <a:t>06/12/2023</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254526-6427-4FB8-BFCA-AD72B78FE7B7}" type="slidenum">
              <a:rPr lang="es-MX" smtClean="0"/>
              <a:t>‹Nº›</a:t>
            </a:fld>
            <a:endParaRPr lang="es-MX"/>
          </a:p>
        </p:txBody>
      </p:sp>
    </p:spTree>
    <p:extLst>
      <p:ext uri="{BB962C8B-B14F-4D97-AF65-F5344CB8AC3E}">
        <p14:creationId xmlns:p14="http://schemas.microsoft.com/office/powerpoint/2010/main" val="19178738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1050132" y="0"/>
            <a:ext cx="8093869" cy="6858000"/>
          </a:xfrm>
          <a:prstGeom prst="rect">
            <a:avLst/>
          </a:prstGeom>
          <a:solidFill>
            <a:srgbClr val="C7BF9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11" name="Rectángulo 10"/>
          <p:cNvSpPr/>
          <p:nvPr/>
        </p:nvSpPr>
        <p:spPr>
          <a:xfrm>
            <a:off x="1" y="0"/>
            <a:ext cx="1050131" cy="6858000"/>
          </a:xfrm>
          <a:prstGeom prst="rect">
            <a:avLst/>
          </a:prstGeom>
          <a:solidFill>
            <a:srgbClr val="867B46">
              <a:alpha val="30196"/>
            </a:srgbClr>
          </a:solidFill>
          <a:ln>
            <a:noFill/>
          </a:ln>
          <a:effectLst>
            <a:outerShdw blurRad="50800" dist="38100" sx="101000" sy="101000" algn="l" rotWithShape="0">
              <a:srgbClr val="867B46">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38286" y="4075874"/>
            <a:ext cx="1517558" cy="1649778"/>
          </a:xfrm>
          <a:prstGeom prst="rect">
            <a:avLst/>
          </a:prstGeom>
        </p:spPr>
      </p:pic>
      <p:pic>
        <p:nvPicPr>
          <p:cNvPr id="5" name="Imagen 4"/>
          <p:cNvPicPr>
            <a:picLocks noChangeAspect="1"/>
          </p:cNvPicPr>
          <p:nvPr/>
        </p:nvPicPr>
        <p:blipFill rotWithShape="1">
          <a:blip r:embed="rId3" cstate="print">
            <a:extLst>
              <a:ext uri="{28A0092B-C50C-407E-A947-70E740481C1C}">
                <a14:useLocalDpi xmlns:a14="http://schemas.microsoft.com/office/drawing/2010/main" val="0"/>
              </a:ext>
            </a:extLst>
          </a:blip>
          <a:srcRect l="5624" t="5927" r="6234"/>
          <a:stretch/>
        </p:blipFill>
        <p:spPr>
          <a:xfrm>
            <a:off x="4049274" y="1132074"/>
            <a:ext cx="2095585" cy="1539373"/>
          </a:xfrm>
          <a:prstGeom prst="rect">
            <a:avLst/>
          </a:prstGeom>
        </p:spPr>
      </p:pic>
      <p:sp>
        <p:nvSpPr>
          <p:cNvPr id="9" name="Subtítulo 2"/>
          <p:cNvSpPr>
            <a:spLocks noGrp="1"/>
          </p:cNvSpPr>
          <p:nvPr>
            <p:ph type="ctrTitle"/>
          </p:nvPr>
        </p:nvSpPr>
        <p:spPr>
          <a:xfrm>
            <a:off x="1050132" y="2914334"/>
            <a:ext cx="8093869" cy="575388"/>
          </a:xfrm>
        </p:spPr>
        <p:txBody>
          <a:bodyPr>
            <a:normAutofit/>
          </a:bodyPr>
          <a:lstStyle/>
          <a:p>
            <a:r>
              <a:rPr lang="es-MX" sz="1600" b="1" dirty="0">
                <a:latin typeface="Arial Black" panose="020B0A04020102020204" pitchFamily="34" charset="0"/>
              </a:rPr>
              <a:t>Proyecto</a:t>
            </a:r>
            <a:r>
              <a:rPr lang="es-MX" sz="1600" dirty="0">
                <a:latin typeface="Arial Black" panose="020B0A04020102020204" pitchFamily="34" charset="0"/>
              </a:rPr>
              <a:t> de Presupuesto 2024</a:t>
            </a:r>
          </a:p>
        </p:txBody>
      </p:sp>
    </p:spTree>
    <p:extLst>
      <p:ext uri="{BB962C8B-B14F-4D97-AF65-F5344CB8AC3E}">
        <p14:creationId xmlns:p14="http://schemas.microsoft.com/office/powerpoint/2010/main" val="5486944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1050132" y="0"/>
            <a:ext cx="8093869" cy="6858000"/>
          </a:xfrm>
          <a:prstGeom prst="rect">
            <a:avLst/>
          </a:prstGeom>
          <a:solidFill>
            <a:srgbClr val="C7BF9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11" name="Rectángulo 10"/>
          <p:cNvSpPr/>
          <p:nvPr/>
        </p:nvSpPr>
        <p:spPr>
          <a:xfrm>
            <a:off x="1" y="0"/>
            <a:ext cx="1050131" cy="6858000"/>
          </a:xfrm>
          <a:prstGeom prst="rect">
            <a:avLst/>
          </a:prstGeom>
          <a:solidFill>
            <a:srgbClr val="867B46">
              <a:alpha val="30196"/>
            </a:srgbClr>
          </a:solidFill>
          <a:ln>
            <a:noFill/>
          </a:ln>
          <a:effectLst>
            <a:outerShdw blurRad="50800" dist="38100" sx="101000" sy="101000" algn="l" rotWithShape="0">
              <a:srgbClr val="867B46">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6" name="1 Marcador de contenido"/>
          <p:cNvSpPr txBox="1">
            <a:spLocks/>
          </p:cNvSpPr>
          <p:nvPr/>
        </p:nvSpPr>
        <p:spPr>
          <a:xfrm>
            <a:off x="1050132" y="997420"/>
            <a:ext cx="7365478" cy="5798796"/>
          </a:xfrm>
          <a:prstGeom prst="rect">
            <a:avLst/>
          </a:prstGeom>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ES" sz="1600" b="1" dirty="0">
                <a:latin typeface="Arial" pitchFamily="34" charset="0"/>
                <a:cs typeface="Arial" pitchFamily="34" charset="0"/>
              </a:rPr>
              <a:t>Gasto Electoral 2024</a:t>
            </a:r>
          </a:p>
          <a:p>
            <a:pPr algn="just"/>
            <a:r>
              <a:rPr lang="es-ES" sz="1400" b="1" dirty="0" smtClean="0">
                <a:latin typeface="Arial" pitchFamily="34" charset="0"/>
                <a:cs typeface="Arial" pitchFamily="34" charset="0"/>
              </a:rPr>
              <a:t>3</a:t>
            </a:r>
            <a:r>
              <a:rPr lang="es-ES" sz="1400" b="1" dirty="0">
                <a:latin typeface="Arial" pitchFamily="34" charset="0"/>
                <a:cs typeface="Arial" pitchFamily="34" charset="0"/>
              </a:rPr>
              <a:t>. Contratación de Supervisores y Capacitadores Electorales</a:t>
            </a:r>
          </a:p>
          <a:p>
            <a:pPr algn="just"/>
            <a:r>
              <a:rPr lang="es-MX" sz="1300" dirty="0">
                <a:latin typeface="Arial" pitchFamily="34" charset="0"/>
                <a:cs typeface="Arial" pitchFamily="34" charset="0"/>
              </a:rPr>
              <a:t>Del 27 abril al 10 de junio de 2024 se llevará a cabo la contratación de 112 Supervisores y 666 Instructor-asistente electoral. Este personal electoral apoya las actividades de sellado de boletas, integración de los paquetes electorales para las presidencias de las mesas directivas de casilla, entrega de paquetes a estas presidencias, el día de la jornada electoral apoyan la instalación de las casillas electorales, atienden incidentes, apoyan en la transmisión de información para el Programa de Resultados Electorales Preliminares (PREP) y al clausurar la casilla deben trasladar los paquetes electorales a los respectivos consejos electorales. </a:t>
            </a:r>
          </a:p>
          <a:p>
            <a:pPr algn="just"/>
            <a:r>
              <a:rPr lang="es-MX" sz="1300" dirty="0">
                <a:latin typeface="Arial" pitchFamily="34" charset="0"/>
                <a:cs typeface="Arial" pitchFamily="34" charset="0"/>
              </a:rPr>
              <a:t>Lo presupuestado para este proyecto se desglosa en el siguiente cuadro</a:t>
            </a:r>
            <a:r>
              <a:rPr lang="es-MX" sz="1300" dirty="0" smtClean="0">
                <a:latin typeface="Arial" pitchFamily="34" charset="0"/>
                <a:cs typeface="Arial" pitchFamily="34" charset="0"/>
              </a:rPr>
              <a:t>:</a:t>
            </a:r>
          </a:p>
          <a:p>
            <a:pPr algn="just"/>
            <a:endParaRPr lang="es-MX" sz="1300" dirty="0">
              <a:latin typeface="Arial" pitchFamily="34" charset="0"/>
              <a:cs typeface="Arial" pitchFamily="34" charset="0"/>
            </a:endParaRPr>
          </a:p>
          <a:p>
            <a:pPr algn="just"/>
            <a:endParaRPr lang="es-MX" sz="1300" dirty="0" smtClean="0">
              <a:latin typeface="Arial" pitchFamily="34" charset="0"/>
              <a:cs typeface="Arial" pitchFamily="34" charset="0"/>
            </a:endParaRPr>
          </a:p>
          <a:p>
            <a:pPr algn="just"/>
            <a:endParaRPr lang="es-MX" sz="1300" dirty="0">
              <a:latin typeface="Arial" pitchFamily="34" charset="0"/>
              <a:cs typeface="Arial" pitchFamily="34" charset="0"/>
            </a:endParaRPr>
          </a:p>
          <a:p>
            <a:pPr algn="just"/>
            <a:endParaRPr lang="es-MX" sz="1300" dirty="0" smtClean="0">
              <a:latin typeface="Arial" pitchFamily="34" charset="0"/>
              <a:cs typeface="Arial" pitchFamily="34" charset="0"/>
            </a:endParaRPr>
          </a:p>
          <a:p>
            <a:pPr algn="just"/>
            <a:endParaRPr lang="es-MX" sz="1300" dirty="0">
              <a:latin typeface="Arial" pitchFamily="34" charset="0"/>
              <a:cs typeface="Arial" pitchFamily="34" charset="0"/>
            </a:endParaRPr>
          </a:p>
          <a:p>
            <a:pPr algn="just"/>
            <a:endParaRPr lang="es-MX" sz="1300" dirty="0" smtClean="0">
              <a:latin typeface="Arial" pitchFamily="34" charset="0"/>
              <a:cs typeface="Arial" pitchFamily="34" charset="0"/>
            </a:endParaRPr>
          </a:p>
          <a:p>
            <a:pPr algn="just"/>
            <a:endParaRPr lang="es-MX" sz="1300" dirty="0">
              <a:latin typeface="Arial" pitchFamily="34" charset="0"/>
              <a:cs typeface="Arial" pitchFamily="34" charset="0"/>
            </a:endParaRPr>
          </a:p>
          <a:p>
            <a:pPr algn="just"/>
            <a:r>
              <a:rPr lang="es-MX" sz="1300" dirty="0" smtClean="0">
                <a:latin typeface="Arial" pitchFamily="34" charset="0"/>
                <a:cs typeface="Arial" pitchFamily="34" charset="0"/>
              </a:rPr>
              <a:t>De la misma manera adicional a lo descrito en el Cuadro, se requieren recursos financieros para impresión y viáticos y combustible para la difusión de convocatoria, impresión de guías para estudio, recepción de documentación de aspirantes, impresión de exámenes y alimentación para el </a:t>
            </a:r>
            <a:r>
              <a:rPr lang="es-MX" sz="1300" dirty="0" err="1" smtClean="0">
                <a:latin typeface="Arial" pitchFamily="34" charset="0"/>
                <a:cs typeface="Arial" pitchFamily="34" charset="0"/>
              </a:rPr>
              <a:t>personol</a:t>
            </a:r>
            <a:r>
              <a:rPr lang="es-MX" sz="1300" dirty="0" smtClean="0">
                <a:latin typeface="Arial" pitchFamily="34" charset="0"/>
                <a:cs typeface="Arial" pitchFamily="34" charset="0"/>
              </a:rPr>
              <a:t> que cubrirá estas actividades, entre otras</a:t>
            </a:r>
            <a:endParaRPr lang="es-MX" sz="1300" dirty="0">
              <a:latin typeface="Arial" pitchFamily="34" charset="0"/>
              <a:cs typeface="Arial" pitchFamily="34" charset="0"/>
            </a:endParaRPr>
          </a:p>
          <a:p>
            <a:pPr algn="just"/>
            <a:endParaRPr lang="es-MX" sz="1050" dirty="0">
              <a:latin typeface="Arial" pitchFamily="34" charset="0"/>
              <a:cs typeface="Arial" pitchFamily="34" charset="0"/>
            </a:endParaRPr>
          </a:p>
          <a:p>
            <a:pPr algn="just"/>
            <a:endParaRPr lang="es-ES" sz="1050" dirty="0">
              <a:latin typeface="Arial" pitchFamily="34" charset="0"/>
              <a:cs typeface="Arial" pitchFamily="34" charset="0"/>
            </a:endParaRPr>
          </a:p>
          <a:p>
            <a:pPr algn="just"/>
            <a:endParaRPr lang="es-ES" sz="1050" dirty="0">
              <a:latin typeface="Arial" pitchFamily="34" charset="0"/>
              <a:cs typeface="Arial" pitchFamily="34" charset="0"/>
            </a:endParaRPr>
          </a:p>
          <a:p>
            <a:endParaRPr lang="es-MX" sz="1875" dirty="0"/>
          </a:p>
        </p:txBody>
      </p:sp>
      <p:graphicFrame>
        <p:nvGraphicFramePr>
          <p:cNvPr id="7" name="Tabla 6"/>
          <p:cNvGraphicFramePr>
            <a:graphicFrameLocks noGrp="1"/>
          </p:cNvGraphicFramePr>
          <p:nvPr>
            <p:extLst>
              <p:ext uri="{D42A27DB-BD31-4B8C-83A1-F6EECF244321}">
                <p14:modId xmlns:p14="http://schemas.microsoft.com/office/powerpoint/2010/main" val="2132804602"/>
              </p:ext>
            </p:extLst>
          </p:nvPr>
        </p:nvGraphicFramePr>
        <p:xfrm>
          <a:off x="1312012" y="3345433"/>
          <a:ext cx="6841717" cy="1896945"/>
        </p:xfrm>
        <a:graphic>
          <a:graphicData uri="http://schemas.openxmlformats.org/drawingml/2006/table">
            <a:tbl>
              <a:tblPr firstRow="1" bandRow="1">
                <a:tableStyleId>{5C22544A-7EE6-4342-B048-85BDC9FD1C3A}</a:tableStyleId>
              </a:tblPr>
              <a:tblGrid>
                <a:gridCol w="5235338">
                  <a:extLst>
                    <a:ext uri="{9D8B030D-6E8A-4147-A177-3AD203B41FA5}">
                      <a16:colId xmlns:a16="http://schemas.microsoft.com/office/drawing/2014/main" xmlns="" val="1739370460"/>
                    </a:ext>
                  </a:extLst>
                </a:gridCol>
                <a:gridCol w="1606379">
                  <a:extLst>
                    <a:ext uri="{9D8B030D-6E8A-4147-A177-3AD203B41FA5}">
                      <a16:colId xmlns:a16="http://schemas.microsoft.com/office/drawing/2014/main" xmlns="" val="2128347189"/>
                    </a:ext>
                  </a:extLst>
                </a:gridCol>
              </a:tblGrid>
              <a:tr h="381001">
                <a:tc>
                  <a:txBody>
                    <a:bodyPr/>
                    <a:lstStyle/>
                    <a:p>
                      <a:pPr algn="ctr"/>
                      <a:r>
                        <a:rPr lang="es-MX" sz="1100" dirty="0" smtClean="0">
                          <a:solidFill>
                            <a:schemeClr val="tx1"/>
                          </a:solidFill>
                          <a:latin typeface="Arial" panose="020B0604020202020204" pitchFamily="34" charset="0"/>
                          <a:cs typeface="Arial" panose="020B0604020202020204" pitchFamily="34" charset="0"/>
                        </a:rPr>
                        <a:t>Capítulo</a:t>
                      </a:r>
                      <a:endParaRPr lang="es-MX" sz="1100" dirty="0">
                        <a:solidFill>
                          <a:schemeClr val="tx1"/>
                        </a:solidFill>
                        <a:latin typeface="Arial" panose="020B0604020202020204" pitchFamily="34" charset="0"/>
                        <a:cs typeface="Arial" panose="020B0604020202020204" pitchFamily="34" charset="0"/>
                      </a:endParaRPr>
                    </a:p>
                  </a:txBody>
                  <a:tcPr marL="68580" marR="68580" marT="34290" marB="34290" anchor="ctr">
                    <a:solidFill>
                      <a:srgbClr val="C7BF95"/>
                    </a:solidFill>
                  </a:tcPr>
                </a:tc>
                <a:tc>
                  <a:txBody>
                    <a:bodyPr/>
                    <a:lstStyle/>
                    <a:p>
                      <a:pPr algn="ctr"/>
                      <a:r>
                        <a:rPr lang="es-MX" sz="1100" dirty="0" smtClean="0">
                          <a:solidFill>
                            <a:schemeClr val="tx1"/>
                          </a:solidFill>
                          <a:latin typeface="Arial" panose="020B0604020202020204" pitchFamily="34" charset="0"/>
                          <a:cs typeface="Arial" panose="020B0604020202020204" pitchFamily="34" charset="0"/>
                        </a:rPr>
                        <a:t>Presupuestado</a:t>
                      </a:r>
                      <a:endParaRPr lang="es-MX" sz="1100" dirty="0">
                        <a:solidFill>
                          <a:schemeClr val="tx1"/>
                        </a:solidFill>
                        <a:latin typeface="Arial" panose="020B0604020202020204" pitchFamily="34" charset="0"/>
                        <a:cs typeface="Arial" panose="020B0604020202020204" pitchFamily="34" charset="0"/>
                      </a:endParaRPr>
                    </a:p>
                  </a:txBody>
                  <a:tcPr marL="68580" marR="68580" marT="34290" marB="34290" anchor="ctr">
                    <a:solidFill>
                      <a:srgbClr val="C7BF95"/>
                    </a:solidFill>
                  </a:tcPr>
                </a:tc>
                <a:extLst>
                  <a:ext uri="{0D108BD9-81ED-4DB2-BD59-A6C34878D82A}">
                    <a16:rowId xmlns:a16="http://schemas.microsoft.com/office/drawing/2014/main" xmlns="" val="1875907390"/>
                  </a:ext>
                </a:extLst>
              </a:tr>
              <a:tr h="378986">
                <a:tc>
                  <a:txBody>
                    <a:bodyPr/>
                    <a:lstStyle/>
                    <a:p>
                      <a:pPr algn="ctr" fontAlgn="b"/>
                      <a:r>
                        <a:rPr lang="es-MX" sz="1100" b="1" i="0" u="none" strike="noStrike" dirty="0" smtClean="0">
                          <a:effectLst/>
                          <a:latin typeface="Arial" panose="020B0604020202020204" pitchFamily="34" charset="0"/>
                        </a:rPr>
                        <a:t>1000 – Servicios</a:t>
                      </a:r>
                      <a:r>
                        <a:rPr lang="es-MX" sz="1100" b="1" i="0" u="none" strike="noStrike" baseline="0" dirty="0" smtClean="0">
                          <a:effectLst/>
                          <a:latin typeface="Arial" panose="020B0604020202020204" pitchFamily="34" charset="0"/>
                        </a:rPr>
                        <a:t> personales “Pago de honorarios”</a:t>
                      </a:r>
                      <a:endParaRPr lang="es-MX" sz="1100" b="1" i="0" u="none" strike="noStrike" dirty="0">
                        <a:effectLst/>
                        <a:latin typeface="Arial" panose="020B0604020202020204" pitchFamily="34" charset="0"/>
                      </a:endParaRPr>
                    </a:p>
                  </a:txBody>
                  <a:tcPr marL="7144" marR="7144" marT="7144" marB="0" anchor="ctr">
                    <a:solidFill>
                      <a:srgbClr val="C7BF95">
                        <a:alpha val="30000"/>
                      </a:srgb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100" b="1" dirty="0" smtClean="0">
                          <a:latin typeface="Arial" panose="020B0604020202020204" pitchFamily="34" charset="0"/>
                          <a:cs typeface="Arial" panose="020B0604020202020204" pitchFamily="34" charset="0"/>
                        </a:rPr>
                        <a:t>$ </a:t>
                      </a:r>
                      <a:r>
                        <a:rPr lang="es-MX" sz="1100" b="1" i="0" u="none" strike="noStrike" dirty="0" smtClean="0">
                          <a:effectLst/>
                          <a:latin typeface="Arial" panose="020B0604020202020204" pitchFamily="34" charset="0"/>
                        </a:rPr>
                        <a:t>8,960,688.00</a:t>
                      </a:r>
                    </a:p>
                  </a:txBody>
                  <a:tcPr marL="68580" marR="68580" marT="34290" marB="34290" anchor="ctr">
                    <a:solidFill>
                      <a:srgbClr val="C7BF95">
                        <a:alpha val="30000"/>
                      </a:srgbClr>
                    </a:solidFill>
                  </a:tcPr>
                </a:tc>
                <a:extLst>
                  <a:ext uri="{0D108BD9-81ED-4DB2-BD59-A6C34878D82A}">
                    <a16:rowId xmlns:a16="http://schemas.microsoft.com/office/drawing/2014/main" xmlns="" val="1158799346"/>
                  </a:ext>
                </a:extLst>
              </a:tr>
              <a:tr h="378986">
                <a:tc>
                  <a:txBody>
                    <a:bodyPr/>
                    <a:lstStyle/>
                    <a:p>
                      <a:pPr algn="ctr" fontAlgn="b"/>
                      <a:r>
                        <a:rPr lang="es-MX" sz="1100" b="1" i="0" u="none" strike="noStrike" dirty="0" smtClean="0">
                          <a:effectLst/>
                          <a:latin typeface="Arial" panose="020B0604020202020204" pitchFamily="34" charset="0"/>
                        </a:rPr>
                        <a:t>2000</a:t>
                      </a:r>
                      <a:r>
                        <a:rPr lang="es-MX" sz="1100" b="1" i="0" u="none" strike="noStrike" baseline="0" dirty="0" smtClean="0">
                          <a:effectLst/>
                          <a:latin typeface="Arial" panose="020B0604020202020204" pitchFamily="34" charset="0"/>
                        </a:rPr>
                        <a:t> – Materiales y suministros “Indumentaria y materiales para simulacros”</a:t>
                      </a:r>
                      <a:endParaRPr lang="es-MX" sz="1100" b="1" i="0" u="none" strike="noStrike" dirty="0">
                        <a:effectLst/>
                        <a:latin typeface="Arial" panose="020B0604020202020204" pitchFamily="34" charset="0"/>
                      </a:endParaRPr>
                    </a:p>
                  </a:txBody>
                  <a:tcPr marL="7144" marR="7144" marT="7144" marB="0" anchor="ctr">
                    <a:solidFill>
                      <a:srgbClr val="C7BF95">
                        <a:alpha val="30000"/>
                      </a:srgb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100" b="1" i="0" u="none" strike="noStrike" dirty="0" smtClean="0">
                          <a:effectLst/>
                          <a:latin typeface="Arial" panose="020B0604020202020204" pitchFamily="34" charset="0"/>
                        </a:rPr>
                        <a:t>$ 845,124.00</a:t>
                      </a:r>
                    </a:p>
                  </a:txBody>
                  <a:tcPr marL="68580" marR="68580" marT="34290" marB="34290" anchor="ctr">
                    <a:solidFill>
                      <a:srgbClr val="C7BF95">
                        <a:alpha val="30000"/>
                      </a:srgbClr>
                    </a:solidFill>
                  </a:tcPr>
                </a:tc>
                <a:extLst>
                  <a:ext uri="{0D108BD9-81ED-4DB2-BD59-A6C34878D82A}">
                    <a16:rowId xmlns:a16="http://schemas.microsoft.com/office/drawing/2014/main" xmlns="" val="640923161"/>
                  </a:ext>
                </a:extLst>
              </a:tr>
              <a:tr h="378986">
                <a:tc>
                  <a:txBody>
                    <a:bodyPr/>
                    <a:lstStyle/>
                    <a:p>
                      <a:pPr algn="ctr" fontAlgn="b"/>
                      <a:r>
                        <a:rPr lang="es-MX" sz="1100" b="1" i="0" u="none" strike="noStrike" dirty="0" smtClean="0">
                          <a:effectLst/>
                          <a:latin typeface="Arial" panose="020B0604020202020204" pitchFamily="34" charset="0"/>
                        </a:rPr>
                        <a:t>3000 – Servicios generales “Gastos de campo, cuadernillos y materiales para capacitación a funcionarios de casilla”</a:t>
                      </a:r>
                      <a:endParaRPr lang="es-MX" sz="1100" b="1" i="0" u="none" strike="noStrike" dirty="0">
                        <a:effectLst/>
                        <a:latin typeface="Arial" panose="020B0604020202020204" pitchFamily="34" charset="0"/>
                      </a:endParaRPr>
                    </a:p>
                  </a:txBody>
                  <a:tcPr marL="7144" marR="7144" marT="7144" marB="0" anchor="ctr">
                    <a:solidFill>
                      <a:srgbClr val="C7BF95">
                        <a:alpha val="30000"/>
                      </a:srgb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100" b="1" i="0" u="none" strike="noStrike" dirty="0" smtClean="0">
                          <a:effectLst/>
                          <a:latin typeface="Arial" panose="020B0604020202020204" pitchFamily="34" charset="0"/>
                        </a:rPr>
                        <a:t>$ 6,599,249.60</a:t>
                      </a:r>
                    </a:p>
                  </a:txBody>
                  <a:tcPr marL="68580" marR="68580" marT="34290" marB="34290" anchor="ctr">
                    <a:solidFill>
                      <a:srgbClr val="C7BF95">
                        <a:alpha val="30000"/>
                      </a:srgbClr>
                    </a:solidFill>
                  </a:tcPr>
                </a:tc>
                <a:extLst>
                  <a:ext uri="{0D108BD9-81ED-4DB2-BD59-A6C34878D82A}">
                    <a16:rowId xmlns:a16="http://schemas.microsoft.com/office/drawing/2014/main" xmlns="" val="2907021864"/>
                  </a:ext>
                </a:extLst>
              </a:tr>
              <a:tr h="378986">
                <a:tc>
                  <a:txBody>
                    <a:bodyPr/>
                    <a:lstStyle/>
                    <a:p>
                      <a:pPr algn="ctr" fontAlgn="b"/>
                      <a:r>
                        <a:rPr lang="es-MX" sz="1100" b="1" i="0" u="none" strike="noStrike" dirty="0" smtClean="0">
                          <a:effectLst/>
                          <a:latin typeface="Arial" panose="020B0604020202020204" pitchFamily="34" charset="0"/>
                        </a:rPr>
                        <a:t>Total</a:t>
                      </a:r>
                      <a:endParaRPr lang="es-MX" sz="1100" b="1" i="0" u="none" strike="noStrike" dirty="0">
                        <a:effectLst/>
                        <a:latin typeface="Arial" panose="020B0604020202020204" pitchFamily="34" charset="0"/>
                      </a:endParaRPr>
                    </a:p>
                  </a:txBody>
                  <a:tcPr marL="7144" marR="7144" marT="7144" marB="0" anchor="ctr">
                    <a:solidFill>
                      <a:srgbClr val="C7BF95">
                        <a:alpha val="30000"/>
                      </a:srgb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100" b="1" i="0" u="none" strike="noStrike" dirty="0" smtClean="0">
                          <a:effectLst/>
                          <a:latin typeface="Arial" panose="020B0604020202020204" pitchFamily="34" charset="0"/>
                        </a:rPr>
                        <a:t>$ 16,405,061.80</a:t>
                      </a:r>
                    </a:p>
                  </a:txBody>
                  <a:tcPr marL="68580" marR="68580" marT="34290" marB="34290" anchor="ctr">
                    <a:solidFill>
                      <a:srgbClr val="C7BF95">
                        <a:alpha val="30000"/>
                      </a:srgbClr>
                    </a:solidFill>
                  </a:tcPr>
                </a:tc>
                <a:extLst>
                  <a:ext uri="{0D108BD9-81ED-4DB2-BD59-A6C34878D82A}">
                    <a16:rowId xmlns:a16="http://schemas.microsoft.com/office/drawing/2014/main" xmlns="" val="4289684955"/>
                  </a:ext>
                </a:extLst>
              </a:tr>
            </a:tbl>
          </a:graphicData>
        </a:graphic>
      </p:graphicFrame>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7793" y="274275"/>
            <a:ext cx="880942" cy="957696"/>
          </a:xfrm>
          <a:prstGeom prst="rect">
            <a:avLst/>
          </a:prstGeom>
        </p:spPr>
      </p:pic>
      <p:pic>
        <p:nvPicPr>
          <p:cNvPr id="10" name="Imagen 9"/>
          <p:cNvPicPr>
            <a:picLocks noChangeAspect="1"/>
          </p:cNvPicPr>
          <p:nvPr/>
        </p:nvPicPr>
        <p:blipFill rotWithShape="1">
          <a:blip r:embed="rId3" cstate="print">
            <a:extLst>
              <a:ext uri="{28A0092B-C50C-407E-A947-70E740481C1C}">
                <a14:useLocalDpi xmlns:a14="http://schemas.microsoft.com/office/drawing/2010/main" val="0"/>
              </a:ext>
            </a:extLst>
          </a:blip>
          <a:srcRect l="5624" t="5927" r="6234"/>
          <a:stretch/>
        </p:blipFill>
        <p:spPr>
          <a:xfrm>
            <a:off x="557723" y="274274"/>
            <a:ext cx="1303734" cy="957697"/>
          </a:xfrm>
          <a:prstGeom prst="rect">
            <a:avLst/>
          </a:prstGeom>
        </p:spPr>
      </p:pic>
      <p:sp>
        <p:nvSpPr>
          <p:cNvPr id="12" name="CuadroTexto 11"/>
          <p:cNvSpPr txBox="1"/>
          <p:nvPr/>
        </p:nvSpPr>
        <p:spPr>
          <a:xfrm>
            <a:off x="8367714" y="6256157"/>
            <a:ext cx="441022" cy="369332"/>
          </a:xfrm>
          <a:prstGeom prst="rect">
            <a:avLst/>
          </a:prstGeom>
          <a:noFill/>
        </p:spPr>
        <p:txBody>
          <a:bodyPr wrap="square" rtlCol="0">
            <a:spAutoFit/>
          </a:bodyPr>
          <a:lstStyle/>
          <a:p>
            <a:pPr algn="r"/>
            <a:r>
              <a:rPr lang="es-ES" dirty="0" smtClean="0"/>
              <a:t>10</a:t>
            </a:r>
            <a:endParaRPr lang="es-ES" dirty="0"/>
          </a:p>
        </p:txBody>
      </p:sp>
    </p:spTree>
    <p:extLst>
      <p:ext uri="{BB962C8B-B14F-4D97-AF65-F5344CB8AC3E}">
        <p14:creationId xmlns:p14="http://schemas.microsoft.com/office/powerpoint/2010/main" val="7955341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1050132" y="0"/>
            <a:ext cx="8093869" cy="6858000"/>
          </a:xfrm>
          <a:prstGeom prst="rect">
            <a:avLst/>
          </a:prstGeom>
          <a:solidFill>
            <a:srgbClr val="C7BF9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11" name="Rectángulo 10"/>
          <p:cNvSpPr/>
          <p:nvPr/>
        </p:nvSpPr>
        <p:spPr>
          <a:xfrm>
            <a:off x="1" y="12970"/>
            <a:ext cx="1050131" cy="6858000"/>
          </a:xfrm>
          <a:prstGeom prst="rect">
            <a:avLst/>
          </a:prstGeom>
          <a:solidFill>
            <a:srgbClr val="867B46">
              <a:alpha val="30196"/>
            </a:srgbClr>
          </a:solidFill>
          <a:ln>
            <a:noFill/>
          </a:ln>
          <a:effectLst>
            <a:outerShdw blurRad="50800" dist="38100" sx="101000" sy="101000" algn="l" rotWithShape="0">
              <a:srgbClr val="867B46">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7" name="1 Marcador de contenido"/>
          <p:cNvSpPr txBox="1">
            <a:spLocks/>
          </p:cNvSpPr>
          <p:nvPr/>
        </p:nvSpPr>
        <p:spPr>
          <a:xfrm>
            <a:off x="1209590" y="968091"/>
            <a:ext cx="7365479" cy="2728109"/>
          </a:xfrm>
          <a:prstGeom prst="rect">
            <a:avLst/>
          </a:prstGeom>
        </p:spPr>
        <p:txBody>
          <a:bodyPr vert="horz" lIns="68580" tIns="34290" rIns="68580" bIns="3429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ES" sz="1600" b="1" dirty="0">
                <a:latin typeface="Arial" pitchFamily="34" charset="0"/>
                <a:cs typeface="Arial" pitchFamily="34" charset="0"/>
              </a:rPr>
              <a:t>Gasto Electoral 2024</a:t>
            </a:r>
          </a:p>
          <a:p>
            <a:pPr algn="just"/>
            <a:r>
              <a:rPr lang="es-ES" sz="1400" b="1" dirty="0" smtClean="0">
                <a:latin typeface="Arial" pitchFamily="34" charset="0"/>
                <a:cs typeface="Arial" pitchFamily="34" charset="0"/>
              </a:rPr>
              <a:t>4</a:t>
            </a:r>
            <a:r>
              <a:rPr lang="es-ES" sz="1400" b="1" dirty="0">
                <a:latin typeface="Arial" pitchFamily="34" charset="0"/>
                <a:cs typeface="Arial" pitchFamily="34" charset="0"/>
              </a:rPr>
              <a:t>. </a:t>
            </a:r>
            <a:r>
              <a:rPr lang="es-ES" sz="1300" b="1" dirty="0">
                <a:latin typeface="Arial" pitchFamily="34" charset="0"/>
                <a:cs typeface="Arial" pitchFamily="34" charset="0"/>
              </a:rPr>
              <a:t>Registro de Candidaturas</a:t>
            </a:r>
          </a:p>
          <a:p>
            <a:pPr algn="just"/>
            <a:endParaRPr lang="es-ES" sz="1300" b="1" dirty="0">
              <a:latin typeface="Arial" pitchFamily="34" charset="0"/>
              <a:cs typeface="Arial" pitchFamily="34" charset="0"/>
            </a:endParaRPr>
          </a:p>
          <a:p>
            <a:pPr algn="just"/>
            <a:endParaRPr lang="es-ES" sz="1300" b="1" dirty="0">
              <a:latin typeface="Arial" pitchFamily="34" charset="0"/>
              <a:cs typeface="Arial" pitchFamily="34" charset="0"/>
            </a:endParaRPr>
          </a:p>
          <a:p>
            <a:pPr algn="just"/>
            <a:endParaRPr lang="es-ES" sz="1050" b="1" dirty="0">
              <a:latin typeface="Arial" pitchFamily="34" charset="0"/>
              <a:cs typeface="Arial" pitchFamily="34" charset="0"/>
            </a:endParaRPr>
          </a:p>
          <a:p>
            <a:pPr algn="just"/>
            <a:endParaRPr lang="es-ES" sz="1050" b="1" dirty="0">
              <a:latin typeface="Arial" pitchFamily="34" charset="0"/>
              <a:cs typeface="Arial" pitchFamily="34" charset="0"/>
            </a:endParaRPr>
          </a:p>
          <a:p>
            <a:pPr algn="just"/>
            <a:endParaRPr lang="es-ES" sz="1050" b="1" dirty="0">
              <a:latin typeface="Arial" pitchFamily="34" charset="0"/>
              <a:cs typeface="Arial" pitchFamily="34" charset="0"/>
            </a:endParaRPr>
          </a:p>
          <a:p>
            <a:pPr algn="just"/>
            <a:endParaRPr lang="es-ES" sz="1050" b="1" dirty="0" smtClean="0">
              <a:latin typeface="Arial" pitchFamily="34" charset="0"/>
              <a:cs typeface="Arial" pitchFamily="34" charset="0"/>
            </a:endParaRPr>
          </a:p>
          <a:p>
            <a:pPr algn="just"/>
            <a:r>
              <a:rPr lang="es-ES" sz="1200" b="1" dirty="0" smtClean="0">
                <a:latin typeface="Arial" pitchFamily="34" charset="0"/>
                <a:cs typeface="Arial" pitchFamily="34" charset="0"/>
              </a:rPr>
              <a:t>Para esta actividad además deberá contratarse equipo de computo, renta de fotocopiadoras, material eléctrico consumo de alimentos para el personal, </a:t>
            </a:r>
            <a:r>
              <a:rPr lang="es-ES" sz="1200" b="1" dirty="0" err="1" smtClean="0">
                <a:latin typeface="Arial" pitchFamily="34" charset="0"/>
                <a:cs typeface="Arial" pitchFamily="34" charset="0"/>
              </a:rPr>
              <a:t>papeleria</a:t>
            </a:r>
            <a:r>
              <a:rPr lang="es-ES" sz="1200" b="1" dirty="0" smtClean="0">
                <a:latin typeface="Arial" pitchFamily="34" charset="0"/>
                <a:cs typeface="Arial" pitchFamily="34" charset="0"/>
              </a:rPr>
              <a:t> e impresiones para la documentación que se </a:t>
            </a:r>
            <a:r>
              <a:rPr lang="es-ES" sz="1200" b="1" dirty="0" err="1" smtClean="0">
                <a:latin typeface="Arial" pitchFamily="34" charset="0"/>
                <a:cs typeface="Arial" pitchFamily="34" charset="0"/>
              </a:rPr>
              <a:t>utiolizara</a:t>
            </a:r>
            <a:r>
              <a:rPr lang="es-ES" sz="1200" b="1" dirty="0" smtClean="0">
                <a:latin typeface="Arial" pitchFamily="34" charset="0"/>
                <a:cs typeface="Arial" pitchFamily="34" charset="0"/>
              </a:rPr>
              <a:t> en el registro de candidaturas </a:t>
            </a:r>
          </a:p>
          <a:p>
            <a:pPr algn="just"/>
            <a:endParaRPr lang="es-ES" sz="1050" b="1" dirty="0">
              <a:latin typeface="Arial" pitchFamily="34" charset="0"/>
              <a:cs typeface="Arial" pitchFamily="34" charset="0"/>
            </a:endParaRPr>
          </a:p>
        </p:txBody>
      </p:sp>
      <p:sp>
        <p:nvSpPr>
          <p:cNvPr id="9" name="1 Marcador de contenido"/>
          <p:cNvSpPr txBox="1">
            <a:spLocks/>
          </p:cNvSpPr>
          <p:nvPr/>
        </p:nvSpPr>
        <p:spPr>
          <a:xfrm>
            <a:off x="948367" y="4111773"/>
            <a:ext cx="7887923" cy="2033642"/>
          </a:xfrm>
          <a:prstGeom prst="rect">
            <a:avLst/>
          </a:prstGeom>
        </p:spPr>
        <p:txBody>
          <a:bodyPr vert="horz">
            <a:norm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algn="just">
              <a:buFont typeface="Wingdings 2"/>
              <a:buNone/>
            </a:pPr>
            <a:r>
              <a:rPr lang="es-ES" sz="1400" b="1" dirty="0">
                <a:latin typeface="Arial" pitchFamily="34" charset="0"/>
                <a:cs typeface="Arial" pitchFamily="34" charset="0"/>
              </a:rPr>
              <a:t>5. Implementación de los Mecanismos de Traslado y Recolección de Paquetes Electorales el día de la elección.</a:t>
            </a:r>
          </a:p>
          <a:p>
            <a:pPr marL="0" indent="0" algn="just">
              <a:buNone/>
            </a:pPr>
            <a:r>
              <a:rPr lang="es-ES" sz="1100" dirty="0">
                <a:latin typeface="Arial" pitchFamily="34" charset="0"/>
                <a:cs typeface="Arial" pitchFamily="34" charset="0"/>
              </a:rPr>
              <a:t>Este proyecto </a:t>
            </a:r>
            <a:r>
              <a:rPr lang="es-ES" sz="1100" dirty="0" smtClean="0">
                <a:latin typeface="Arial" pitchFamily="34" charset="0"/>
                <a:cs typeface="Arial" pitchFamily="34" charset="0"/>
              </a:rPr>
              <a:t>nos </a:t>
            </a:r>
            <a:r>
              <a:rPr lang="es-ES" sz="1100" dirty="0">
                <a:latin typeface="Arial" pitchFamily="34" charset="0"/>
                <a:cs typeface="Arial" pitchFamily="34" charset="0"/>
              </a:rPr>
              <a:t>garantiza que lleguen a los Consejos Distritales y Municipales los paquetes electorales que contienen las actas de escrutinio y cómputo y los sobres con las boletas electorales. Contempla contratación de personal para las mesas receptoras de paquetes electorales, arrendamiento de vehículos a las y los supervisores y capacitadores electorales, </a:t>
            </a:r>
            <a:r>
              <a:rPr lang="es-MX" sz="1100" dirty="0">
                <a:latin typeface="Arial" pitchFamily="34" charset="0"/>
                <a:cs typeface="Arial" pitchFamily="34" charset="0"/>
              </a:rPr>
              <a:t>además la renta de generadores de luz eléctrica para simulacros PREP, renta de generadores de luz eléctrica para los 76 consejos distritales y municipales electorales para el día de la Jornada Electoral y Sesión de </a:t>
            </a:r>
            <a:r>
              <a:rPr lang="es-MX" sz="1100" dirty="0" smtClean="0">
                <a:latin typeface="Arial" pitchFamily="34" charset="0"/>
                <a:cs typeface="Arial" pitchFamily="34" charset="0"/>
              </a:rPr>
              <a:t>cómputo</a:t>
            </a:r>
            <a:endParaRPr lang="es-ES" sz="1100" dirty="0">
              <a:latin typeface="Arial" pitchFamily="34" charset="0"/>
              <a:cs typeface="Arial" pitchFamily="34" charset="0"/>
            </a:endParaRPr>
          </a:p>
        </p:txBody>
      </p:sp>
      <p:graphicFrame>
        <p:nvGraphicFramePr>
          <p:cNvPr id="10" name="Tabla 9"/>
          <p:cNvGraphicFramePr>
            <a:graphicFrameLocks noGrp="1"/>
          </p:cNvGraphicFramePr>
          <p:nvPr>
            <p:extLst>
              <p:ext uri="{D42A27DB-BD31-4B8C-83A1-F6EECF244321}">
                <p14:modId xmlns:p14="http://schemas.microsoft.com/office/powerpoint/2010/main" val="3775053491"/>
              </p:ext>
            </p:extLst>
          </p:nvPr>
        </p:nvGraphicFramePr>
        <p:xfrm>
          <a:off x="1714001" y="1525105"/>
          <a:ext cx="5549923" cy="1516121"/>
        </p:xfrm>
        <a:graphic>
          <a:graphicData uri="http://schemas.openxmlformats.org/drawingml/2006/table">
            <a:tbl>
              <a:tblPr firstRow="1" bandRow="1">
                <a:tableStyleId>{5C22544A-7EE6-4342-B048-85BDC9FD1C3A}</a:tableStyleId>
              </a:tblPr>
              <a:tblGrid>
                <a:gridCol w="3931301">
                  <a:extLst>
                    <a:ext uri="{9D8B030D-6E8A-4147-A177-3AD203B41FA5}">
                      <a16:colId xmlns:a16="http://schemas.microsoft.com/office/drawing/2014/main" xmlns="" val="1739370460"/>
                    </a:ext>
                  </a:extLst>
                </a:gridCol>
                <a:gridCol w="1618622">
                  <a:extLst>
                    <a:ext uri="{9D8B030D-6E8A-4147-A177-3AD203B41FA5}">
                      <a16:colId xmlns:a16="http://schemas.microsoft.com/office/drawing/2014/main" xmlns="" val="2128347189"/>
                    </a:ext>
                  </a:extLst>
                </a:gridCol>
              </a:tblGrid>
              <a:tr h="194310">
                <a:tc>
                  <a:txBody>
                    <a:bodyPr/>
                    <a:lstStyle/>
                    <a:p>
                      <a:pPr algn="ctr"/>
                      <a:r>
                        <a:rPr lang="es-MX" sz="1100" dirty="0" smtClean="0">
                          <a:solidFill>
                            <a:schemeClr val="tx1"/>
                          </a:solidFill>
                          <a:latin typeface="Arial" panose="020B0604020202020204" pitchFamily="34" charset="0"/>
                          <a:cs typeface="Arial" panose="020B0604020202020204" pitchFamily="34" charset="0"/>
                        </a:rPr>
                        <a:t>Concepto</a:t>
                      </a:r>
                      <a:endParaRPr lang="es-MX" sz="1100" dirty="0">
                        <a:solidFill>
                          <a:schemeClr val="tx1"/>
                        </a:solidFill>
                        <a:latin typeface="Arial" panose="020B0604020202020204" pitchFamily="34" charset="0"/>
                        <a:cs typeface="Arial" panose="020B0604020202020204" pitchFamily="34" charset="0"/>
                      </a:endParaRPr>
                    </a:p>
                  </a:txBody>
                  <a:tcPr marL="68580" marR="68580" marT="34290" marB="34290" anchor="ctr">
                    <a:solidFill>
                      <a:srgbClr val="C7BF95"/>
                    </a:solidFill>
                  </a:tcPr>
                </a:tc>
                <a:tc>
                  <a:txBody>
                    <a:bodyPr/>
                    <a:lstStyle/>
                    <a:p>
                      <a:pPr algn="ctr"/>
                      <a:r>
                        <a:rPr lang="es-MX" sz="1100" dirty="0" smtClean="0">
                          <a:solidFill>
                            <a:schemeClr val="tx1"/>
                          </a:solidFill>
                          <a:latin typeface="Arial" panose="020B0604020202020204" pitchFamily="34" charset="0"/>
                          <a:cs typeface="Arial" panose="020B0604020202020204" pitchFamily="34" charset="0"/>
                        </a:rPr>
                        <a:t>Presupuestado</a:t>
                      </a:r>
                      <a:endParaRPr lang="es-MX" sz="1100" dirty="0">
                        <a:solidFill>
                          <a:schemeClr val="tx1"/>
                        </a:solidFill>
                        <a:latin typeface="Arial" panose="020B0604020202020204" pitchFamily="34" charset="0"/>
                        <a:cs typeface="Arial" panose="020B0604020202020204" pitchFamily="34" charset="0"/>
                      </a:endParaRPr>
                    </a:p>
                  </a:txBody>
                  <a:tcPr marL="68580" marR="68580" marT="34290" marB="34290" anchor="ctr">
                    <a:solidFill>
                      <a:srgbClr val="C7BF95"/>
                    </a:solidFill>
                  </a:tcPr>
                </a:tc>
                <a:extLst>
                  <a:ext uri="{0D108BD9-81ED-4DB2-BD59-A6C34878D82A}">
                    <a16:rowId xmlns:a16="http://schemas.microsoft.com/office/drawing/2014/main" xmlns="" val="1875907390"/>
                  </a:ext>
                </a:extLst>
              </a:tr>
              <a:tr h="257607">
                <a:tc>
                  <a:txBody>
                    <a:bodyPr/>
                    <a:lstStyle/>
                    <a:p>
                      <a:pPr algn="ctr" fontAlgn="b"/>
                      <a:r>
                        <a:rPr lang="es-MX" sz="1100" b="1" i="0" u="none" strike="noStrike" dirty="0" smtClean="0">
                          <a:effectLst/>
                          <a:latin typeface="Arial" panose="020B0604020202020204" pitchFamily="34" charset="0"/>
                        </a:rPr>
                        <a:t>Contratación de personal para apoyo de </a:t>
                      </a:r>
                      <a:r>
                        <a:rPr lang="es-MX" sz="1100" b="1" i="0" u="none" strike="noStrike" dirty="0" smtClean="0">
                          <a:effectLst/>
                          <a:latin typeface="Arial" panose="020B0604020202020204" pitchFamily="34" charset="0"/>
                        </a:rPr>
                        <a:t>candidaturas</a:t>
                      </a:r>
                    </a:p>
                    <a:p>
                      <a:pPr algn="ctr" fontAlgn="b"/>
                      <a:r>
                        <a:rPr lang="es-MX" sz="1100" b="1" i="0" u="none" strike="noStrike" dirty="0" smtClean="0">
                          <a:effectLst/>
                          <a:latin typeface="Arial" panose="020B0604020202020204" pitchFamily="34" charset="0"/>
                        </a:rPr>
                        <a:t> </a:t>
                      </a:r>
                      <a:r>
                        <a:rPr lang="es-MX" sz="1100" b="1" i="0" u="none" strike="noStrike" dirty="0" smtClean="0">
                          <a:effectLst/>
                          <a:latin typeface="Arial" panose="020B0604020202020204" pitchFamily="34" charset="0"/>
                        </a:rPr>
                        <a:t>independientes, </a:t>
                      </a:r>
                      <a:r>
                        <a:rPr lang="es-MX" sz="1100" b="1" i="0" u="none" strike="noStrike" dirty="0" smtClean="0">
                          <a:effectLst/>
                          <a:latin typeface="Arial" panose="020B0604020202020204" pitchFamily="34" charset="0"/>
                        </a:rPr>
                        <a:t>registro </a:t>
                      </a:r>
                      <a:r>
                        <a:rPr lang="es-MX" sz="1100" b="1" i="0" u="none" strike="noStrike" dirty="0" smtClean="0">
                          <a:effectLst/>
                          <a:latin typeface="Arial" panose="020B0604020202020204" pitchFamily="34" charset="0"/>
                        </a:rPr>
                        <a:t>de candidatos de partidos políticos</a:t>
                      </a:r>
                      <a:endParaRPr lang="es-MX" sz="1100" b="1" i="0" u="none" strike="noStrike" dirty="0">
                        <a:effectLst/>
                        <a:latin typeface="Arial" panose="020B0604020202020204" pitchFamily="34" charset="0"/>
                      </a:endParaRPr>
                    </a:p>
                  </a:txBody>
                  <a:tcPr marL="7144" marR="7144" marT="7144" marB="0" anchor="ctr">
                    <a:solidFill>
                      <a:srgbClr val="C7BF95">
                        <a:alpha val="30000"/>
                      </a:srgb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100" b="1" dirty="0" smtClean="0">
                          <a:latin typeface="Arial" panose="020B0604020202020204" pitchFamily="34" charset="0"/>
                          <a:cs typeface="Arial" panose="020B0604020202020204" pitchFamily="34" charset="0"/>
                        </a:rPr>
                        <a:t>$ </a:t>
                      </a:r>
                      <a:r>
                        <a:rPr lang="es-MX" sz="1100" b="1" i="0" u="none" strike="noStrike" dirty="0" smtClean="0">
                          <a:effectLst/>
                          <a:latin typeface="Arial" panose="020B0604020202020204" pitchFamily="34" charset="0"/>
                        </a:rPr>
                        <a:t>1,896,254.58</a:t>
                      </a:r>
                    </a:p>
                  </a:txBody>
                  <a:tcPr marL="68580" marR="68580" marT="34290" marB="34290" anchor="ctr">
                    <a:solidFill>
                      <a:srgbClr val="C7BF95">
                        <a:alpha val="30000"/>
                      </a:srgbClr>
                    </a:solidFill>
                  </a:tcPr>
                </a:tc>
                <a:extLst>
                  <a:ext uri="{0D108BD9-81ED-4DB2-BD59-A6C34878D82A}">
                    <a16:rowId xmlns:a16="http://schemas.microsoft.com/office/drawing/2014/main" xmlns="" val="1158799346"/>
                  </a:ext>
                </a:extLst>
              </a:tr>
              <a:tr h="194310">
                <a:tc>
                  <a:txBody>
                    <a:bodyPr/>
                    <a:lstStyle/>
                    <a:p>
                      <a:pPr algn="ctr" fontAlgn="b"/>
                      <a:r>
                        <a:rPr lang="es-MX" sz="1100" b="1" i="0" u="none" strike="noStrike" dirty="0" smtClean="0">
                          <a:effectLst/>
                          <a:latin typeface="Arial" panose="020B0604020202020204" pitchFamily="34" charset="0"/>
                        </a:rPr>
                        <a:t>Servicios en la nube registro de candidatos</a:t>
                      </a:r>
                      <a:endParaRPr lang="es-MX" sz="1100" b="1" i="0" u="none" strike="noStrike" dirty="0">
                        <a:effectLst/>
                        <a:latin typeface="Arial" panose="020B0604020202020204" pitchFamily="34" charset="0"/>
                      </a:endParaRPr>
                    </a:p>
                  </a:txBody>
                  <a:tcPr marL="7144" marR="7144" marT="7144" marB="0" anchor="ctr">
                    <a:solidFill>
                      <a:srgbClr val="C7BF95">
                        <a:alpha val="30000"/>
                      </a:srgb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100" b="1" i="0" u="none" strike="noStrike" dirty="0" smtClean="0">
                          <a:effectLst/>
                          <a:latin typeface="Arial" panose="020B0604020202020204" pitchFamily="34" charset="0"/>
                        </a:rPr>
                        <a:t>$ 360,000.00</a:t>
                      </a:r>
                    </a:p>
                  </a:txBody>
                  <a:tcPr marL="68580" marR="68580" marT="34290" marB="34290" anchor="ctr">
                    <a:solidFill>
                      <a:srgbClr val="C7BF95">
                        <a:alpha val="30000"/>
                      </a:srgbClr>
                    </a:solidFill>
                  </a:tcPr>
                </a:tc>
                <a:extLst>
                  <a:ext uri="{0D108BD9-81ED-4DB2-BD59-A6C34878D82A}">
                    <a16:rowId xmlns:a16="http://schemas.microsoft.com/office/drawing/2014/main" xmlns="" val="640923161"/>
                  </a:ext>
                </a:extLst>
              </a:tr>
              <a:tr h="297397">
                <a:tc>
                  <a:txBody>
                    <a:bodyPr/>
                    <a:lstStyle/>
                    <a:p>
                      <a:pPr algn="ctr" fontAlgn="b"/>
                      <a:r>
                        <a:rPr lang="es-MX" sz="1100" b="1" i="0" u="none" strike="noStrike" dirty="0" smtClean="0">
                          <a:effectLst/>
                          <a:latin typeface="Arial" panose="020B0604020202020204" pitchFamily="34" charset="0"/>
                        </a:rPr>
                        <a:t>Renta de salón para registro de candidatos</a:t>
                      </a:r>
                      <a:endParaRPr lang="es-MX" sz="1100" b="1" i="0" u="none" strike="noStrike" dirty="0">
                        <a:effectLst/>
                        <a:latin typeface="Arial" panose="020B0604020202020204" pitchFamily="34" charset="0"/>
                      </a:endParaRPr>
                    </a:p>
                  </a:txBody>
                  <a:tcPr marL="7144" marR="7144" marT="7144" marB="0" anchor="ctr">
                    <a:solidFill>
                      <a:srgbClr val="C7BF95">
                        <a:alpha val="30000"/>
                      </a:srgb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100" b="1" i="0" u="none" strike="noStrike" dirty="0" smtClean="0">
                          <a:effectLst/>
                          <a:latin typeface="Arial" panose="020B0604020202020204" pitchFamily="34" charset="0"/>
                        </a:rPr>
                        <a:t>$ 45,000,00</a:t>
                      </a:r>
                    </a:p>
                  </a:txBody>
                  <a:tcPr marL="68580" marR="68580" marT="34290" marB="34290" anchor="ctr">
                    <a:solidFill>
                      <a:srgbClr val="C7BF95">
                        <a:alpha val="30000"/>
                      </a:srgbClr>
                    </a:solidFill>
                  </a:tcPr>
                </a:tc>
                <a:extLst>
                  <a:ext uri="{0D108BD9-81ED-4DB2-BD59-A6C34878D82A}">
                    <a16:rowId xmlns:a16="http://schemas.microsoft.com/office/drawing/2014/main" xmlns="" val="2907021864"/>
                  </a:ext>
                </a:extLst>
              </a:tr>
              <a:tr h="212272">
                <a:tc>
                  <a:txBody>
                    <a:bodyPr/>
                    <a:lstStyle/>
                    <a:p>
                      <a:pPr algn="ctr" fontAlgn="b"/>
                      <a:r>
                        <a:rPr lang="es-MX" sz="1100" b="1" i="0" u="none" strike="noStrike" dirty="0" smtClean="0">
                          <a:effectLst/>
                          <a:latin typeface="Arial" panose="020B0604020202020204" pitchFamily="34" charset="0"/>
                        </a:rPr>
                        <a:t>Total</a:t>
                      </a:r>
                      <a:endParaRPr lang="es-MX" sz="1100" b="1" i="0" u="none" strike="noStrike" dirty="0">
                        <a:effectLst/>
                        <a:latin typeface="Arial" panose="020B0604020202020204" pitchFamily="34" charset="0"/>
                      </a:endParaRPr>
                    </a:p>
                  </a:txBody>
                  <a:tcPr marL="7144" marR="7144" marT="7144" marB="0" anchor="ctr">
                    <a:solidFill>
                      <a:srgbClr val="C7BF95">
                        <a:alpha val="30000"/>
                      </a:srgb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100" b="1" i="0" u="none" strike="noStrike" dirty="0" smtClean="0">
                          <a:effectLst/>
                          <a:latin typeface="Arial" panose="020B0604020202020204" pitchFamily="34" charset="0"/>
                        </a:rPr>
                        <a:t>$ 2,301,254.58</a:t>
                      </a:r>
                    </a:p>
                  </a:txBody>
                  <a:tcPr marL="68580" marR="68580" marT="34290" marB="34290" anchor="ctr">
                    <a:solidFill>
                      <a:srgbClr val="C7BF95">
                        <a:alpha val="30000"/>
                      </a:srgbClr>
                    </a:solidFill>
                  </a:tcPr>
                </a:tc>
                <a:extLst>
                  <a:ext uri="{0D108BD9-81ED-4DB2-BD59-A6C34878D82A}">
                    <a16:rowId xmlns:a16="http://schemas.microsoft.com/office/drawing/2014/main" xmlns="" val="4289684955"/>
                  </a:ext>
                </a:extLst>
              </a:tr>
            </a:tbl>
          </a:graphicData>
        </a:graphic>
      </p:graphicFrame>
      <p:graphicFrame>
        <p:nvGraphicFramePr>
          <p:cNvPr id="12" name="Tabla 11"/>
          <p:cNvGraphicFramePr>
            <a:graphicFrameLocks noGrp="1"/>
          </p:cNvGraphicFramePr>
          <p:nvPr>
            <p:extLst>
              <p:ext uri="{D42A27DB-BD31-4B8C-83A1-F6EECF244321}">
                <p14:modId xmlns:p14="http://schemas.microsoft.com/office/powerpoint/2010/main" val="3848750931"/>
              </p:ext>
            </p:extLst>
          </p:nvPr>
        </p:nvGraphicFramePr>
        <p:xfrm>
          <a:off x="2353256" y="5706948"/>
          <a:ext cx="4605246" cy="944880"/>
        </p:xfrm>
        <a:graphic>
          <a:graphicData uri="http://schemas.openxmlformats.org/drawingml/2006/table">
            <a:tbl>
              <a:tblPr firstRow="1" bandRow="1">
                <a:tableStyleId>{5C22544A-7EE6-4342-B048-85BDC9FD1C3A}</a:tableStyleId>
              </a:tblPr>
              <a:tblGrid>
                <a:gridCol w="2974154">
                  <a:extLst>
                    <a:ext uri="{9D8B030D-6E8A-4147-A177-3AD203B41FA5}">
                      <a16:colId xmlns:a16="http://schemas.microsoft.com/office/drawing/2014/main" xmlns="" val="1739370460"/>
                    </a:ext>
                  </a:extLst>
                </a:gridCol>
                <a:gridCol w="1631092">
                  <a:extLst>
                    <a:ext uri="{9D8B030D-6E8A-4147-A177-3AD203B41FA5}">
                      <a16:colId xmlns:a16="http://schemas.microsoft.com/office/drawing/2014/main" xmlns="" val="2128347189"/>
                    </a:ext>
                  </a:extLst>
                </a:gridCol>
              </a:tblGrid>
              <a:tr h="194310">
                <a:tc>
                  <a:txBody>
                    <a:bodyPr/>
                    <a:lstStyle/>
                    <a:p>
                      <a:pPr algn="ctr"/>
                      <a:r>
                        <a:rPr lang="es-MX" sz="1100" dirty="0" smtClean="0">
                          <a:solidFill>
                            <a:schemeClr val="tx1"/>
                          </a:solidFill>
                          <a:latin typeface="Arial" panose="020B0604020202020204" pitchFamily="34" charset="0"/>
                          <a:cs typeface="Arial" panose="020B0604020202020204" pitchFamily="34" charset="0"/>
                        </a:rPr>
                        <a:t>Concepto</a:t>
                      </a:r>
                      <a:endParaRPr lang="es-MX" sz="1100" dirty="0">
                        <a:solidFill>
                          <a:schemeClr val="tx1"/>
                        </a:solidFill>
                        <a:latin typeface="Arial" panose="020B0604020202020204" pitchFamily="34" charset="0"/>
                        <a:cs typeface="Arial" panose="020B0604020202020204" pitchFamily="34" charset="0"/>
                      </a:endParaRPr>
                    </a:p>
                  </a:txBody>
                  <a:tcPr marL="68580" marR="68580" marT="34290" marB="34290" anchor="ctr">
                    <a:solidFill>
                      <a:srgbClr val="C7BF95"/>
                    </a:solidFill>
                  </a:tcPr>
                </a:tc>
                <a:tc>
                  <a:txBody>
                    <a:bodyPr/>
                    <a:lstStyle/>
                    <a:p>
                      <a:pPr algn="ctr"/>
                      <a:r>
                        <a:rPr lang="es-MX" sz="1100" dirty="0" smtClean="0">
                          <a:solidFill>
                            <a:schemeClr val="tx1"/>
                          </a:solidFill>
                          <a:latin typeface="Arial" panose="020B0604020202020204" pitchFamily="34" charset="0"/>
                          <a:cs typeface="Arial" panose="020B0604020202020204" pitchFamily="34" charset="0"/>
                        </a:rPr>
                        <a:t>Presupuestado</a:t>
                      </a:r>
                      <a:endParaRPr lang="es-MX" sz="1100" dirty="0">
                        <a:solidFill>
                          <a:schemeClr val="tx1"/>
                        </a:solidFill>
                        <a:latin typeface="Arial" panose="020B0604020202020204" pitchFamily="34" charset="0"/>
                        <a:cs typeface="Arial" panose="020B0604020202020204" pitchFamily="34" charset="0"/>
                      </a:endParaRPr>
                    </a:p>
                  </a:txBody>
                  <a:tcPr marL="68580" marR="68580" marT="34290" marB="34290" anchor="ctr">
                    <a:solidFill>
                      <a:srgbClr val="C7BF95"/>
                    </a:solidFill>
                  </a:tcPr>
                </a:tc>
                <a:extLst>
                  <a:ext uri="{0D108BD9-81ED-4DB2-BD59-A6C34878D82A}">
                    <a16:rowId xmlns:a16="http://schemas.microsoft.com/office/drawing/2014/main" xmlns="" val="1875907390"/>
                  </a:ext>
                </a:extLst>
              </a:tr>
              <a:tr h="220196">
                <a:tc>
                  <a:txBody>
                    <a:bodyPr/>
                    <a:lstStyle/>
                    <a:p>
                      <a:pPr algn="ctr" fontAlgn="b"/>
                      <a:r>
                        <a:rPr lang="es-MX" sz="1100" b="1" i="0" u="none" strike="noStrike" dirty="0" smtClean="0">
                          <a:effectLst/>
                          <a:latin typeface="Arial" panose="020B0604020202020204" pitchFamily="34" charset="0"/>
                        </a:rPr>
                        <a:t>Mesas receptoras de paquetes electorales</a:t>
                      </a:r>
                      <a:endParaRPr lang="es-MX" sz="1100" b="1" i="0" u="none" strike="noStrike" dirty="0">
                        <a:effectLst/>
                        <a:latin typeface="Arial" panose="020B0604020202020204" pitchFamily="34" charset="0"/>
                      </a:endParaRPr>
                    </a:p>
                  </a:txBody>
                  <a:tcPr marL="7144" marR="7144" marT="7144" marB="0" anchor="ctr">
                    <a:solidFill>
                      <a:srgbClr val="C7BF95">
                        <a:alpha val="30000"/>
                      </a:srgb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100" b="1" dirty="0" smtClean="0">
                          <a:latin typeface="Arial" panose="020B0604020202020204" pitchFamily="34" charset="0"/>
                          <a:cs typeface="Arial" panose="020B0604020202020204" pitchFamily="34" charset="0"/>
                        </a:rPr>
                        <a:t>$ </a:t>
                      </a:r>
                      <a:r>
                        <a:rPr lang="es-MX" sz="1100" b="1" i="0" u="none" strike="noStrike" dirty="0" smtClean="0">
                          <a:effectLst/>
                          <a:latin typeface="Arial" panose="020B0604020202020204" pitchFamily="34" charset="0"/>
                        </a:rPr>
                        <a:t>696,000.00</a:t>
                      </a:r>
                    </a:p>
                  </a:txBody>
                  <a:tcPr marL="68580" marR="68580" marT="34290" marB="34290" anchor="ctr">
                    <a:solidFill>
                      <a:srgbClr val="C7BF95">
                        <a:alpha val="30000"/>
                      </a:srgbClr>
                    </a:solidFill>
                  </a:tcPr>
                </a:tc>
                <a:extLst>
                  <a:ext uri="{0D108BD9-81ED-4DB2-BD59-A6C34878D82A}">
                    <a16:rowId xmlns:a16="http://schemas.microsoft.com/office/drawing/2014/main" xmlns="" val="1158799346"/>
                  </a:ext>
                </a:extLst>
              </a:tr>
              <a:tr h="194310">
                <a:tc>
                  <a:txBody>
                    <a:bodyPr/>
                    <a:lstStyle/>
                    <a:p>
                      <a:pPr algn="ctr" fontAlgn="b"/>
                      <a:r>
                        <a:rPr lang="es-MX" sz="1100" b="1" i="0" u="none" strike="noStrike" dirty="0" smtClean="0">
                          <a:effectLst/>
                          <a:latin typeface="Arial" panose="020B0604020202020204" pitchFamily="34" charset="0"/>
                        </a:rPr>
                        <a:t>Mecanismos de recolección</a:t>
                      </a:r>
                    </a:p>
                  </a:txBody>
                  <a:tcPr marL="7144" marR="7144" marT="7144" marB="0" anchor="ctr">
                    <a:solidFill>
                      <a:srgbClr val="C7BF95">
                        <a:alpha val="30000"/>
                      </a:srgb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100" b="1" i="0" u="none" strike="noStrike" dirty="0" smtClean="0">
                          <a:effectLst/>
                          <a:latin typeface="Arial" panose="020B0604020202020204" pitchFamily="34" charset="0"/>
                        </a:rPr>
                        <a:t>$ 1,720,000.00</a:t>
                      </a:r>
                    </a:p>
                  </a:txBody>
                  <a:tcPr marL="68580" marR="68580" marT="34290" marB="34290" anchor="ctr">
                    <a:solidFill>
                      <a:srgbClr val="C7BF95">
                        <a:alpha val="30000"/>
                      </a:srgbClr>
                    </a:solidFill>
                  </a:tcPr>
                </a:tc>
                <a:extLst>
                  <a:ext uri="{0D108BD9-81ED-4DB2-BD59-A6C34878D82A}">
                    <a16:rowId xmlns:a16="http://schemas.microsoft.com/office/drawing/2014/main" xmlns="" val="640923161"/>
                  </a:ext>
                </a:extLst>
              </a:tr>
              <a:tr h="198038">
                <a:tc>
                  <a:txBody>
                    <a:bodyPr/>
                    <a:lstStyle/>
                    <a:p>
                      <a:pPr algn="ctr" fontAlgn="b"/>
                      <a:r>
                        <a:rPr lang="es-MX" sz="1100" b="1" i="0" u="none" strike="noStrike" dirty="0" smtClean="0">
                          <a:effectLst/>
                          <a:latin typeface="Arial" panose="020B0604020202020204" pitchFamily="34" charset="0"/>
                        </a:rPr>
                        <a:t>Total</a:t>
                      </a:r>
                      <a:endParaRPr lang="es-MX" sz="1100" b="1" i="0" u="none" strike="noStrike" dirty="0">
                        <a:effectLst/>
                        <a:latin typeface="Arial" panose="020B0604020202020204" pitchFamily="34" charset="0"/>
                      </a:endParaRPr>
                    </a:p>
                  </a:txBody>
                  <a:tcPr marL="7144" marR="7144" marT="7144" marB="0" anchor="ctr">
                    <a:solidFill>
                      <a:srgbClr val="C7BF95">
                        <a:alpha val="30000"/>
                      </a:srgb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100" b="1" i="0" u="none" strike="noStrike" dirty="0" smtClean="0">
                          <a:effectLst/>
                          <a:latin typeface="Arial" panose="020B0604020202020204" pitchFamily="34" charset="0"/>
                        </a:rPr>
                        <a:t>$ 2,416,000.00</a:t>
                      </a:r>
                    </a:p>
                  </a:txBody>
                  <a:tcPr marL="68580" marR="68580" marT="34290" marB="34290" anchor="ctr">
                    <a:solidFill>
                      <a:srgbClr val="C7BF95">
                        <a:alpha val="30000"/>
                      </a:srgbClr>
                    </a:solidFill>
                  </a:tcPr>
                </a:tc>
                <a:extLst>
                  <a:ext uri="{0D108BD9-81ED-4DB2-BD59-A6C34878D82A}">
                    <a16:rowId xmlns:a16="http://schemas.microsoft.com/office/drawing/2014/main" xmlns="" val="4289684955"/>
                  </a:ext>
                </a:extLst>
              </a:tr>
            </a:tbl>
          </a:graphicData>
        </a:graphic>
      </p:graphicFrame>
      <p:pic>
        <p:nvPicPr>
          <p:cNvPr id="13" name="Imagen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7793" y="274275"/>
            <a:ext cx="880942" cy="957696"/>
          </a:xfrm>
          <a:prstGeom prst="rect">
            <a:avLst/>
          </a:prstGeom>
        </p:spPr>
      </p:pic>
      <p:pic>
        <p:nvPicPr>
          <p:cNvPr id="14" name="Imagen 13"/>
          <p:cNvPicPr>
            <a:picLocks noChangeAspect="1"/>
          </p:cNvPicPr>
          <p:nvPr/>
        </p:nvPicPr>
        <p:blipFill rotWithShape="1">
          <a:blip r:embed="rId3" cstate="print">
            <a:extLst>
              <a:ext uri="{28A0092B-C50C-407E-A947-70E740481C1C}">
                <a14:useLocalDpi xmlns:a14="http://schemas.microsoft.com/office/drawing/2010/main" val="0"/>
              </a:ext>
            </a:extLst>
          </a:blip>
          <a:srcRect l="5624" t="5927" r="6234"/>
          <a:stretch/>
        </p:blipFill>
        <p:spPr>
          <a:xfrm>
            <a:off x="557723" y="274274"/>
            <a:ext cx="1303734" cy="957697"/>
          </a:xfrm>
          <a:prstGeom prst="rect">
            <a:avLst/>
          </a:prstGeom>
        </p:spPr>
      </p:pic>
      <p:sp>
        <p:nvSpPr>
          <p:cNvPr id="15" name="CuadroTexto 14"/>
          <p:cNvSpPr txBox="1"/>
          <p:nvPr/>
        </p:nvSpPr>
        <p:spPr>
          <a:xfrm>
            <a:off x="8367714" y="6256157"/>
            <a:ext cx="441022" cy="369332"/>
          </a:xfrm>
          <a:prstGeom prst="rect">
            <a:avLst/>
          </a:prstGeom>
          <a:noFill/>
        </p:spPr>
        <p:txBody>
          <a:bodyPr wrap="square" rtlCol="0">
            <a:spAutoFit/>
          </a:bodyPr>
          <a:lstStyle/>
          <a:p>
            <a:pPr algn="r"/>
            <a:r>
              <a:rPr lang="es-ES" dirty="0" smtClean="0"/>
              <a:t>11</a:t>
            </a:r>
            <a:endParaRPr lang="es-ES" dirty="0"/>
          </a:p>
        </p:txBody>
      </p:sp>
    </p:spTree>
    <p:extLst>
      <p:ext uri="{BB962C8B-B14F-4D97-AF65-F5344CB8AC3E}">
        <p14:creationId xmlns:p14="http://schemas.microsoft.com/office/powerpoint/2010/main" val="25712225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1050132" y="0"/>
            <a:ext cx="8093869" cy="6858000"/>
          </a:xfrm>
          <a:prstGeom prst="rect">
            <a:avLst/>
          </a:prstGeom>
          <a:solidFill>
            <a:srgbClr val="C7BF9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11" name="Rectángulo 10"/>
          <p:cNvSpPr/>
          <p:nvPr/>
        </p:nvSpPr>
        <p:spPr>
          <a:xfrm>
            <a:off x="1" y="0"/>
            <a:ext cx="1050131" cy="6858000"/>
          </a:xfrm>
          <a:prstGeom prst="rect">
            <a:avLst/>
          </a:prstGeom>
          <a:solidFill>
            <a:srgbClr val="867B46">
              <a:alpha val="30196"/>
            </a:srgbClr>
          </a:solidFill>
          <a:ln>
            <a:noFill/>
          </a:ln>
          <a:effectLst>
            <a:outerShdw blurRad="50800" dist="38100" sx="101000" sy="101000" algn="l" rotWithShape="0">
              <a:srgbClr val="867B46">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6" name="1 Marcador de contenido"/>
          <p:cNvSpPr txBox="1">
            <a:spLocks/>
          </p:cNvSpPr>
          <p:nvPr/>
        </p:nvSpPr>
        <p:spPr>
          <a:xfrm>
            <a:off x="1124272" y="968360"/>
            <a:ext cx="7365479" cy="4453029"/>
          </a:xfrm>
          <a:prstGeom prst="rect">
            <a:avLst/>
          </a:prstGeom>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ES" sz="1600" b="1" dirty="0">
                <a:latin typeface="Arial" pitchFamily="34" charset="0"/>
                <a:cs typeface="Arial" pitchFamily="34" charset="0"/>
              </a:rPr>
              <a:t>Gasto Electoral 2024</a:t>
            </a:r>
          </a:p>
          <a:p>
            <a:pPr algn="just"/>
            <a:r>
              <a:rPr lang="es-ES" sz="1400" dirty="0" smtClean="0">
                <a:latin typeface="Arial" pitchFamily="34" charset="0"/>
                <a:cs typeface="Arial" pitchFamily="34" charset="0"/>
              </a:rPr>
              <a:t>6</a:t>
            </a:r>
            <a:r>
              <a:rPr lang="es-ES" sz="1200" dirty="0">
                <a:latin typeface="Arial" pitchFamily="34" charset="0"/>
                <a:cs typeface="Arial" pitchFamily="34" charset="0"/>
              </a:rPr>
              <a:t>. Programa de Resultados Electorales Preliminares (PREP Casilla)</a:t>
            </a:r>
          </a:p>
          <a:p>
            <a:pPr algn="just"/>
            <a:r>
              <a:rPr lang="es-MX" sz="1200" dirty="0" smtClean="0">
                <a:latin typeface="Arial" pitchFamily="34" charset="0"/>
                <a:cs typeface="Arial" pitchFamily="34" charset="0"/>
              </a:rPr>
              <a:t>Para </a:t>
            </a:r>
            <a:r>
              <a:rPr lang="es-MX" sz="1200" dirty="0">
                <a:latin typeface="Arial" pitchFamily="34" charset="0"/>
                <a:cs typeface="Arial" pitchFamily="34" charset="0"/>
              </a:rPr>
              <a:t>la implementación y operación del  Programa de Resultados Electorales Preliminares (PREP Casilla) se requiere del servicio de acceso de internet, redes y procesamiento de información,, así como de la renta de la infraestructura alterna para el, licencias de uso de software, para esto se requiere de la cantidad de </a:t>
            </a:r>
            <a:r>
              <a:rPr lang="es-MX" sz="1200" b="1" dirty="0">
                <a:latin typeface="Arial" pitchFamily="34" charset="0"/>
                <a:cs typeface="Arial" pitchFamily="34" charset="0"/>
              </a:rPr>
              <a:t>$5,668,373.00</a:t>
            </a:r>
            <a:r>
              <a:rPr lang="es-MX" sz="1200" dirty="0">
                <a:latin typeface="Arial" pitchFamily="34" charset="0"/>
                <a:cs typeface="Arial" pitchFamily="34" charset="0"/>
              </a:rPr>
              <a:t>, </a:t>
            </a:r>
          </a:p>
          <a:p>
            <a:pPr algn="just"/>
            <a:r>
              <a:rPr lang="es-MX" sz="1200" dirty="0" smtClean="0">
                <a:latin typeface="Arial" pitchFamily="34" charset="0"/>
                <a:cs typeface="Arial" pitchFamily="34" charset="0"/>
              </a:rPr>
              <a:t> </a:t>
            </a:r>
            <a:r>
              <a:rPr lang="es-MX" sz="1200" dirty="0">
                <a:latin typeface="Arial" pitchFamily="34" charset="0"/>
                <a:cs typeface="Arial" pitchFamily="34" charset="0"/>
              </a:rPr>
              <a:t>Además de la contratación de 252 Acopiadores, Capturistas, Digitalizadores, y Verificadores PREP del 1ro. de abril al 15 de junio de 2024, por la cantidad de </a:t>
            </a:r>
            <a:r>
              <a:rPr lang="es-MX" sz="1200" b="1" dirty="0">
                <a:latin typeface="Arial" pitchFamily="34" charset="0"/>
                <a:cs typeface="Arial" pitchFamily="34" charset="0"/>
              </a:rPr>
              <a:t>$</a:t>
            </a:r>
            <a:r>
              <a:rPr lang="es-MX" sz="1200" b="1" dirty="0" smtClean="0">
                <a:latin typeface="Arial" pitchFamily="34" charset="0"/>
                <a:cs typeface="Arial" pitchFamily="34" charset="0"/>
              </a:rPr>
              <a:t>7,425,772.20</a:t>
            </a:r>
          </a:p>
          <a:p>
            <a:pPr algn="just"/>
            <a:endParaRPr lang="es-MX" sz="1200" b="1" dirty="0">
              <a:latin typeface="Arial" pitchFamily="34" charset="0"/>
              <a:cs typeface="Arial" pitchFamily="34" charset="0"/>
            </a:endParaRPr>
          </a:p>
          <a:p>
            <a:pPr algn="just"/>
            <a:endParaRPr lang="es-MX" sz="1200" b="1" dirty="0" smtClean="0">
              <a:latin typeface="Arial" pitchFamily="34" charset="0"/>
              <a:cs typeface="Arial" pitchFamily="34" charset="0"/>
            </a:endParaRPr>
          </a:p>
          <a:p>
            <a:pPr algn="just"/>
            <a:endParaRPr lang="es-MX" sz="1200" b="1" dirty="0">
              <a:latin typeface="Arial" pitchFamily="34" charset="0"/>
              <a:cs typeface="Arial" pitchFamily="34" charset="0"/>
            </a:endParaRPr>
          </a:p>
          <a:p>
            <a:pPr algn="just"/>
            <a:endParaRPr lang="es-MX" sz="1200" b="1" dirty="0" smtClean="0">
              <a:latin typeface="Arial" pitchFamily="34" charset="0"/>
              <a:cs typeface="Arial" pitchFamily="34" charset="0"/>
            </a:endParaRPr>
          </a:p>
          <a:p>
            <a:pPr algn="just"/>
            <a:endParaRPr lang="es-MX" sz="1200" b="1" dirty="0">
              <a:latin typeface="Arial" pitchFamily="34" charset="0"/>
              <a:cs typeface="Arial" pitchFamily="34" charset="0"/>
            </a:endParaRPr>
          </a:p>
          <a:p>
            <a:pPr algn="just"/>
            <a:endParaRPr lang="es-MX" sz="1200" b="1" dirty="0" smtClean="0">
              <a:latin typeface="Arial" pitchFamily="34" charset="0"/>
              <a:cs typeface="Arial" pitchFamily="34" charset="0"/>
            </a:endParaRPr>
          </a:p>
          <a:p>
            <a:pPr algn="just"/>
            <a:endParaRPr lang="es-MX" sz="1200" b="1" dirty="0">
              <a:latin typeface="Arial" pitchFamily="34" charset="0"/>
              <a:cs typeface="Arial" pitchFamily="34" charset="0"/>
            </a:endParaRPr>
          </a:p>
          <a:p>
            <a:pPr algn="just"/>
            <a:r>
              <a:rPr lang="es-MX" sz="1200" b="1" dirty="0" smtClean="0">
                <a:latin typeface="Arial" pitchFamily="34" charset="0"/>
                <a:cs typeface="Arial" pitchFamily="34" charset="0"/>
              </a:rPr>
              <a:t>Recursos adicionales serían renta de equipo de computo, renta de mobiliario, alimentación, entre otros</a:t>
            </a:r>
            <a:endParaRPr lang="es-MX" sz="1200" b="1" dirty="0">
              <a:latin typeface="Arial" pitchFamily="34" charset="0"/>
              <a:cs typeface="Arial" pitchFamily="34" charset="0"/>
            </a:endParaRPr>
          </a:p>
          <a:p>
            <a:pPr algn="just"/>
            <a:endParaRPr lang="es-MX" sz="1050" b="1" dirty="0">
              <a:latin typeface="Arial" pitchFamily="34" charset="0"/>
              <a:cs typeface="Arial" pitchFamily="34" charset="0"/>
            </a:endParaRPr>
          </a:p>
          <a:p>
            <a:pPr algn="just"/>
            <a:endParaRPr lang="es-MX" sz="1050" b="1" dirty="0">
              <a:latin typeface="Arial" pitchFamily="34" charset="0"/>
              <a:cs typeface="Arial" pitchFamily="34" charset="0"/>
            </a:endParaRPr>
          </a:p>
          <a:p>
            <a:pPr algn="just"/>
            <a:endParaRPr lang="es-ES" sz="1050" b="1" dirty="0">
              <a:latin typeface="Arial" pitchFamily="34" charset="0"/>
              <a:cs typeface="Arial" pitchFamily="34" charset="0"/>
            </a:endParaRPr>
          </a:p>
        </p:txBody>
      </p:sp>
      <p:graphicFrame>
        <p:nvGraphicFramePr>
          <p:cNvPr id="7" name="Tabla 6"/>
          <p:cNvGraphicFramePr>
            <a:graphicFrameLocks noGrp="1"/>
          </p:cNvGraphicFramePr>
          <p:nvPr>
            <p:extLst>
              <p:ext uri="{D42A27DB-BD31-4B8C-83A1-F6EECF244321}">
                <p14:modId xmlns:p14="http://schemas.microsoft.com/office/powerpoint/2010/main" val="847095413"/>
              </p:ext>
            </p:extLst>
          </p:nvPr>
        </p:nvGraphicFramePr>
        <p:xfrm>
          <a:off x="1930353" y="2918601"/>
          <a:ext cx="5997440" cy="1650926"/>
        </p:xfrm>
        <a:graphic>
          <a:graphicData uri="http://schemas.openxmlformats.org/drawingml/2006/table">
            <a:tbl>
              <a:tblPr firstRow="1" bandRow="1">
                <a:tableStyleId>{5C22544A-7EE6-4342-B048-85BDC9FD1C3A}</a:tableStyleId>
              </a:tblPr>
              <a:tblGrid>
                <a:gridCol w="4687624">
                  <a:extLst>
                    <a:ext uri="{9D8B030D-6E8A-4147-A177-3AD203B41FA5}">
                      <a16:colId xmlns:a16="http://schemas.microsoft.com/office/drawing/2014/main" xmlns="" val="1739370460"/>
                    </a:ext>
                  </a:extLst>
                </a:gridCol>
                <a:gridCol w="1309816">
                  <a:extLst>
                    <a:ext uri="{9D8B030D-6E8A-4147-A177-3AD203B41FA5}">
                      <a16:colId xmlns:a16="http://schemas.microsoft.com/office/drawing/2014/main" xmlns="" val="2128347189"/>
                    </a:ext>
                  </a:extLst>
                </a:gridCol>
              </a:tblGrid>
              <a:tr h="457076">
                <a:tc>
                  <a:txBody>
                    <a:bodyPr/>
                    <a:lstStyle/>
                    <a:p>
                      <a:pPr algn="ctr"/>
                      <a:r>
                        <a:rPr lang="es-MX" sz="1000" dirty="0" smtClean="0">
                          <a:solidFill>
                            <a:schemeClr val="tx1"/>
                          </a:solidFill>
                          <a:latin typeface="Arial" panose="020B0604020202020204" pitchFamily="34" charset="0"/>
                          <a:cs typeface="Arial" panose="020B0604020202020204" pitchFamily="34" charset="0"/>
                        </a:rPr>
                        <a:t>Concepto</a:t>
                      </a:r>
                      <a:endParaRPr lang="es-MX" sz="1000" dirty="0">
                        <a:solidFill>
                          <a:schemeClr val="tx1"/>
                        </a:solidFill>
                        <a:latin typeface="Arial" panose="020B0604020202020204" pitchFamily="34" charset="0"/>
                        <a:cs typeface="Arial" panose="020B0604020202020204" pitchFamily="34" charset="0"/>
                      </a:endParaRPr>
                    </a:p>
                  </a:txBody>
                  <a:tcPr marL="68580" marR="68580" marT="34290" marB="34290" anchor="ctr">
                    <a:solidFill>
                      <a:srgbClr val="C7BF95"/>
                    </a:solidFill>
                  </a:tcPr>
                </a:tc>
                <a:tc>
                  <a:txBody>
                    <a:bodyPr/>
                    <a:lstStyle/>
                    <a:p>
                      <a:pPr algn="ctr"/>
                      <a:r>
                        <a:rPr lang="es-MX" sz="1000" dirty="0" smtClean="0">
                          <a:solidFill>
                            <a:schemeClr val="tx1"/>
                          </a:solidFill>
                          <a:latin typeface="Arial" panose="020B0604020202020204" pitchFamily="34" charset="0"/>
                          <a:cs typeface="Arial" panose="020B0604020202020204" pitchFamily="34" charset="0"/>
                        </a:rPr>
                        <a:t>Costo</a:t>
                      </a:r>
                      <a:endParaRPr lang="es-MX" sz="1000" dirty="0">
                        <a:solidFill>
                          <a:schemeClr val="tx1"/>
                        </a:solidFill>
                        <a:latin typeface="Arial" panose="020B0604020202020204" pitchFamily="34" charset="0"/>
                        <a:cs typeface="Arial" panose="020B0604020202020204" pitchFamily="34" charset="0"/>
                      </a:endParaRPr>
                    </a:p>
                  </a:txBody>
                  <a:tcPr marL="68580" marR="68580" marT="34290" marB="34290" anchor="ctr">
                    <a:solidFill>
                      <a:srgbClr val="C7BF95"/>
                    </a:solidFill>
                  </a:tcPr>
                </a:tc>
                <a:extLst>
                  <a:ext uri="{0D108BD9-81ED-4DB2-BD59-A6C34878D82A}">
                    <a16:rowId xmlns:a16="http://schemas.microsoft.com/office/drawing/2014/main" xmlns="" val="1875907390"/>
                  </a:ext>
                </a:extLst>
              </a:tr>
              <a:tr h="242366">
                <a:tc>
                  <a:txBody>
                    <a:bodyPr/>
                    <a:lstStyle/>
                    <a:p>
                      <a:pPr algn="ctr" fontAlgn="b"/>
                      <a:r>
                        <a:rPr lang="es-MX" sz="1100" b="1" i="0" u="none" strike="noStrike" dirty="0" smtClean="0">
                          <a:effectLst/>
                          <a:latin typeface="Arial" panose="020B0604020202020204" pitchFamily="34" charset="0"/>
                        </a:rPr>
                        <a:t>Acopiadores, capturistas, </a:t>
                      </a:r>
                      <a:r>
                        <a:rPr lang="es-MX" sz="1100" b="1" i="0" u="none" strike="noStrike" dirty="0" smtClean="0">
                          <a:effectLst/>
                          <a:latin typeface="Arial" panose="020B0604020202020204" pitchFamily="34" charset="0"/>
                        </a:rPr>
                        <a:t>digitalizadores</a:t>
                      </a:r>
                    </a:p>
                    <a:p>
                      <a:pPr algn="ctr" fontAlgn="b"/>
                      <a:r>
                        <a:rPr lang="es-MX" sz="1100" b="1" i="0" u="none" strike="noStrike" dirty="0" smtClean="0">
                          <a:effectLst/>
                          <a:latin typeface="Arial" panose="020B0604020202020204" pitchFamily="34" charset="0"/>
                        </a:rPr>
                        <a:t> </a:t>
                      </a:r>
                      <a:r>
                        <a:rPr lang="es-MX" sz="1100" b="1" i="0" u="none" strike="noStrike" dirty="0" smtClean="0">
                          <a:effectLst/>
                          <a:latin typeface="Arial" panose="020B0604020202020204" pitchFamily="34" charset="0"/>
                        </a:rPr>
                        <a:t>y verificadores PREP</a:t>
                      </a:r>
                      <a:endParaRPr lang="es-MX" sz="1100" b="1" i="0" u="none" strike="noStrike" dirty="0">
                        <a:effectLst/>
                        <a:latin typeface="Arial" panose="020B0604020202020204" pitchFamily="34" charset="0"/>
                      </a:endParaRPr>
                    </a:p>
                  </a:txBody>
                  <a:tcPr marL="7144" marR="7144" marT="7144" marB="0" anchor="ctr">
                    <a:solidFill>
                      <a:srgbClr val="C7BF95">
                        <a:alpha val="30000"/>
                      </a:srgb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100" b="1" dirty="0" smtClean="0">
                          <a:latin typeface="Arial" panose="020B0604020202020204" pitchFamily="34" charset="0"/>
                          <a:cs typeface="Arial" panose="020B0604020202020204" pitchFamily="34" charset="0"/>
                        </a:rPr>
                        <a:t>$ </a:t>
                      </a:r>
                      <a:r>
                        <a:rPr lang="es-MX" sz="1100" b="1" i="0" u="none" strike="noStrike" dirty="0" smtClean="0">
                          <a:effectLst/>
                          <a:latin typeface="Arial" panose="020B0604020202020204" pitchFamily="34" charset="0"/>
                        </a:rPr>
                        <a:t>7,425,772.20</a:t>
                      </a:r>
                    </a:p>
                  </a:txBody>
                  <a:tcPr marL="68580" marR="68580" marT="34290" marB="34290" anchor="ctr">
                    <a:solidFill>
                      <a:srgbClr val="C7BF95">
                        <a:alpha val="30000"/>
                      </a:srgbClr>
                    </a:solidFill>
                  </a:tcPr>
                </a:tc>
                <a:extLst>
                  <a:ext uri="{0D108BD9-81ED-4DB2-BD59-A6C34878D82A}">
                    <a16:rowId xmlns:a16="http://schemas.microsoft.com/office/drawing/2014/main" xmlns="" val="1158799346"/>
                  </a:ext>
                </a:extLst>
              </a:tr>
              <a:tr h="214313">
                <a:tc>
                  <a:txBody>
                    <a:bodyPr/>
                    <a:lstStyle/>
                    <a:p>
                      <a:pPr algn="ctr" fontAlgn="b"/>
                      <a:r>
                        <a:rPr lang="es-MX" sz="1100" b="1" i="0" u="none" strike="noStrike" dirty="0" smtClean="0">
                          <a:effectLst/>
                          <a:latin typeface="Arial" panose="020B0604020202020204" pitchFamily="34" charset="0"/>
                        </a:rPr>
                        <a:t>Acceso a internet y redes</a:t>
                      </a:r>
                      <a:endParaRPr lang="es-MX" sz="1100" b="1" i="0" u="none" strike="noStrike" dirty="0">
                        <a:effectLst/>
                        <a:latin typeface="Arial" panose="020B0604020202020204" pitchFamily="34" charset="0"/>
                      </a:endParaRPr>
                    </a:p>
                  </a:txBody>
                  <a:tcPr marL="7144" marR="7144" marT="7144" marB="0" anchor="ctr">
                    <a:solidFill>
                      <a:srgbClr val="C7BF95">
                        <a:alpha val="30000"/>
                      </a:srgb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100" b="1" i="0" u="none" strike="noStrike" dirty="0" smtClean="0">
                          <a:effectLst/>
                          <a:latin typeface="Arial" panose="020B0604020202020204" pitchFamily="34" charset="0"/>
                        </a:rPr>
                        <a:t>$ 3,423,340.22</a:t>
                      </a:r>
                    </a:p>
                  </a:txBody>
                  <a:tcPr marL="68580" marR="68580" marT="34290" marB="34290" anchor="ctr">
                    <a:solidFill>
                      <a:srgbClr val="C7BF95">
                        <a:alpha val="30000"/>
                      </a:srgbClr>
                    </a:solidFill>
                  </a:tcPr>
                </a:tc>
                <a:extLst>
                  <a:ext uri="{0D108BD9-81ED-4DB2-BD59-A6C34878D82A}">
                    <a16:rowId xmlns:a16="http://schemas.microsoft.com/office/drawing/2014/main" xmlns="" val="640923161"/>
                  </a:ext>
                </a:extLst>
              </a:tr>
              <a:tr h="228600">
                <a:tc>
                  <a:txBody>
                    <a:bodyPr/>
                    <a:lstStyle/>
                    <a:p>
                      <a:pPr algn="ctr" fontAlgn="b"/>
                      <a:r>
                        <a:rPr lang="es-MX" sz="1100" b="1" i="0" u="none" strike="noStrike" dirty="0" smtClean="0">
                          <a:effectLst/>
                          <a:latin typeface="Arial" panose="020B0604020202020204" pitchFamily="34" charset="0"/>
                        </a:rPr>
                        <a:t>Licencias de software</a:t>
                      </a:r>
                      <a:endParaRPr lang="es-MX" sz="1100" b="1" i="0" u="none" strike="noStrike" dirty="0">
                        <a:effectLst/>
                        <a:latin typeface="Arial" panose="020B0604020202020204" pitchFamily="34" charset="0"/>
                      </a:endParaRPr>
                    </a:p>
                  </a:txBody>
                  <a:tcPr marL="7144" marR="7144" marT="7144" marB="0" anchor="ctr">
                    <a:solidFill>
                      <a:srgbClr val="C7BF95">
                        <a:alpha val="30000"/>
                      </a:srgb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100" b="1" i="0" u="none" strike="noStrike" dirty="0" smtClean="0">
                          <a:effectLst/>
                          <a:latin typeface="Arial" panose="020B0604020202020204" pitchFamily="34" charset="0"/>
                        </a:rPr>
                        <a:t>$ 2,245,033.00</a:t>
                      </a:r>
                    </a:p>
                  </a:txBody>
                  <a:tcPr marL="68580" marR="68580" marT="34290" marB="34290" anchor="ctr">
                    <a:solidFill>
                      <a:srgbClr val="C7BF95">
                        <a:alpha val="30000"/>
                      </a:srgbClr>
                    </a:solidFill>
                  </a:tcPr>
                </a:tc>
                <a:extLst>
                  <a:ext uri="{0D108BD9-81ED-4DB2-BD59-A6C34878D82A}">
                    <a16:rowId xmlns:a16="http://schemas.microsoft.com/office/drawing/2014/main" xmlns="" val="2907021864"/>
                  </a:ext>
                </a:extLst>
              </a:tr>
              <a:tr h="378986">
                <a:tc>
                  <a:txBody>
                    <a:bodyPr/>
                    <a:lstStyle/>
                    <a:p>
                      <a:pPr algn="ctr" fontAlgn="b"/>
                      <a:r>
                        <a:rPr lang="es-MX" sz="1100" b="1" i="0" u="none" strike="noStrike" dirty="0" smtClean="0">
                          <a:effectLst/>
                          <a:latin typeface="Arial" panose="020B0604020202020204" pitchFamily="34" charset="0"/>
                        </a:rPr>
                        <a:t>Total</a:t>
                      </a:r>
                      <a:endParaRPr lang="es-MX" sz="1100" b="1" i="0" u="none" strike="noStrike" dirty="0">
                        <a:effectLst/>
                        <a:latin typeface="Arial" panose="020B0604020202020204" pitchFamily="34" charset="0"/>
                      </a:endParaRPr>
                    </a:p>
                  </a:txBody>
                  <a:tcPr marL="7144" marR="7144" marT="7144" marB="0" anchor="ctr">
                    <a:solidFill>
                      <a:srgbClr val="C7BF95">
                        <a:alpha val="30000"/>
                      </a:srgb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100" b="1" i="0" u="none" strike="noStrike" dirty="0" smtClean="0">
                          <a:effectLst/>
                          <a:latin typeface="Arial" panose="020B0604020202020204" pitchFamily="34" charset="0"/>
                        </a:rPr>
                        <a:t>$ 13,094,145.20</a:t>
                      </a:r>
                    </a:p>
                  </a:txBody>
                  <a:tcPr marL="68580" marR="68580" marT="34290" marB="34290" anchor="ctr">
                    <a:solidFill>
                      <a:srgbClr val="C7BF95">
                        <a:alpha val="30000"/>
                      </a:srgbClr>
                    </a:solidFill>
                  </a:tcPr>
                </a:tc>
                <a:extLst>
                  <a:ext uri="{0D108BD9-81ED-4DB2-BD59-A6C34878D82A}">
                    <a16:rowId xmlns:a16="http://schemas.microsoft.com/office/drawing/2014/main" xmlns="" val="4289684955"/>
                  </a:ext>
                </a:extLst>
              </a:tr>
            </a:tbl>
          </a:graphicData>
        </a:graphic>
      </p:graphicFrame>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7793" y="274275"/>
            <a:ext cx="880942" cy="957696"/>
          </a:xfrm>
          <a:prstGeom prst="rect">
            <a:avLst/>
          </a:prstGeom>
        </p:spPr>
      </p:pic>
      <p:pic>
        <p:nvPicPr>
          <p:cNvPr id="10" name="Imagen 9"/>
          <p:cNvPicPr>
            <a:picLocks noChangeAspect="1"/>
          </p:cNvPicPr>
          <p:nvPr/>
        </p:nvPicPr>
        <p:blipFill rotWithShape="1">
          <a:blip r:embed="rId3" cstate="print">
            <a:extLst>
              <a:ext uri="{28A0092B-C50C-407E-A947-70E740481C1C}">
                <a14:useLocalDpi xmlns:a14="http://schemas.microsoft.com/office/drawing/2010/main" val="0"/>
              </a:ext>
            </a:extLst>
          </a:blip>
          <a:srcRect l="5624" t="5927" r="6234"/>
          <a:stretch/>
        </p:blipFill>
        <p:spPr>
          <a:xfrm>
            <a:off x="557723" y="274274"/>
            <a:ext cx="1303734" cy="957697"/>
          </a:xfrm>
          <a:prstGeom prst="rect">
            <a:avLst/>
          </a:prstGeom>
        </p:spPr>
      </p:pic>
      <p:sp>
        <p:nvSpPr>
          <p:cNvPr id="12" name="CuadroTexto 11"/>
          <p:cNvSpPr txBox="1"/>
          <p:nvPr/>
        </p:nvSpPr>
        <p:spPr>
          <a:xfrm>
            <a:off x="8367714" y="6256157"/>
            <a:ext cx="441022" cy="369332"/>
          </a:xfrm>
          <a:prstGeom prst="rect">
            <a:avLst/>
          </a:prstGeom>
          <a:noFill/>
        </p:spPr>
        <p:txBody>
          <a:bodyPr wrap="square" rtlCol="0">
            <a:spAutoFit/>
          </a:bodyPr>
          <a:lstStyle/>
          <a:p>
            <a:pPr algn="r"/>
            <a:r>
              <a:rPr lang="es-ES" dirty="0" smtClean="0"/>
              <a:t>12</a:t>
            </a:r>
            <a:endParaRPr lang="es-ES" dirty="0"/>
          </a:p>
        </p:txBody>
      </p:sp>
    </p:spTree>
    <p:extLst>
      <p:ext uri="{BB962C8B-B14F-4D97-AF65-F5344CB8AC3E}">
        <p14:creationId xmlns:p14="http://schemas.microsoft.com/office/powerpoint/2010/main" val="784666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1050132" y="0"/>
            <a:ext cx="8093869" cy="6858000"/>
          </a:xfrm>
          <a:prstGeom prst="rect">
            <a:avLst/>
          </a:prstGeom>
          <a:solidFill>
            <a:srgbClr val="C7BF9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11" name="Rectángulo 10"/>
          <p:cNvSpPr/>
          <p:nvPr/>
        </p:nvSpPr>
        <p:spPr>
          <a:xfrm>
            <a:off x="1" y="0"/>
            <a:ext cx="1050131" cy="6858000"/>
          </a:xfrm>
          <a:prstGeom prst="rect">
            <a:avLst/>
          </a:prstGeom>
          <a:solidFill>
            <a:srgbClr val="867B46">
              <a:alpha val="30196"/>
            </a:srgbClr>
          </a:solidFill>
          <a:ln>
            <a:noFill/>
          </a:ln>
          <a:effectLst>
            <a:outerShdw blurRad="50800" dist="38100" sx="101000" sy="101000" algn="l" rotWithShape="0">
              <a:srgbClr val="867B46">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6" name="1 Marcador de contenido"/>
          <p:cNvSpPr txBox="1">
            <a:spLocks/>
          </p:cNvSpPr>
          <p:nvPr/>
        </p:nvSpPr>
        <p:spPr>
          <a:xfrm>
            <a:off x="1050131" y="949587"/>
            <a:ext cx="7365479" cy="2980801"/>
          </a:xfrm>
          <a:prstGeom prst="rect">
            <a:avLst/>
          </a:prstGeom>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ES" sz="1600" b="1" dirty="0">
                <a:latin typeface="Arial" pitchFamily="34" charset="0"/>
                <a:cs typeface="Arial" pitchFamily="34" charset="0"/>
              </a:rPr>
              <a:t>Gasto Electoral 2024</a:t>
            </a:r>
          </a:p>
          <a:p>
            <a:endParaRPr lang="es-ES" sz="1050" b="1" dirty="0">
              <a:latin typeface="Arial" pitchFamily="34" charset="0"/>
              <a:cs typeface="Arial" pitchFamily="34" charset="0"/>
            </a:endParaRPr>
          </a:p>
          <a:p>
            <a:pPr algn="just"/>
            <a:r>
              <a:rPr lang="es-ES" sz="1400" dirty="0">
                <a:latin typeface="Arial" pitchFamily="34" charset="0"/>
                <a:cs typeface="Arial" pitchFamily="34" charset="0"/>
              </a:rPr>
              <a:t>7. </a:t>
            </a:r>
            <a:r>
              <a:rPr lang="es-MX" sz="1400" dirty="0">
                <a:latin typeface="Arial" pitchFamily="34" charset="0"/>
                <a:cs typeface="Arial" pitchFamily="34" charset="0"/>
              </a:rPr>
              <a:t>Convenio General de Coordinación y Colaboración entre el INE-IEEZ.</a:t>
            </a:r>
          </a:p>
          <a:p>
            <a:pPr algn="just"/>
            <a:r>
              <a:rPr lang="es-MX" sz="1400" dirty="0" smtClean="0">
                <a:latin typeface="Arial" pitchFamily="34" charset="0"/>
                <a:cs typeface="Arial" pitchFamily="34" charset="0"/>
              </a:rPr>
              <a:t>Con la finalidad de </a:t>
            </a:r>
            <a:r>
              <a:rPr lang="es-MX" sz="1400" dirty="0">
                <a:latin typeface="Arial" pitchFamily="34" charset="0"/>
                <a:cs typeface="Arial" pitchFamily="34" charset="0"/>
              </a:rPr>
              <a:t>hacer efectiva la preparación, organización, desarrollo y vigilancia del proceso electoral concurrente 2023-2024 se prevé la cantidad de $8,136,884.69 monto que será destinado a los compromisos económicos que se consignen en los Anexos Financieros de los Anexos Técnicos al Convenios Generales de Coordinación y Colaboración, que suscrito entre el Instituto Nacional Electoral y este  Organismo Público Local (OPL)</a:t>
            </a:r>
          </a:p>
        </p:txBody>
      </p:sp>
      <p:graphicFrame>
        <p:nvGraphicFramePr>
          <p:cNvPr id="7" name="Tabla 6"/>
          <p:cNvGraphicFramePr>
            <a:graphicFrameLocks noGrp="1"/>
          </p:cNvGraphicFramePr>
          <p:nvPr>
            <p:extLst>
              <p:ext uri="{D42A27DB-BD31-4B8C-83A1-F6EECF244321}">
                <p14:modId xmlns:p14="http://schemas.microsoft.com/office/powerpoint/2010/main" val="2275063056"/>
              </p:ext>
            </p:extLst>
          </p:nvPr>
        </p:nvGraphicFramePr>
        <p:xfrm>
          <a:off x="1376185" y="3218808"/>
          <a:ext cx="6713372" cy="2332832"/>
        </p:xfrm>
        <a:graphic>
          <a:graphicData uri="http://schemas.openxmlformats.org/drawingml/2006/table">
            <a:tbl>
              <a:tblPr firstRow="1" bandRow="1">
                <a:tableStyleId>{5C22544A-7EE6-4342-B048-85BDC9FD1C3A}</a:tableStyleId>
              </a:tblPr>
              <a:tblGrid>
                <a:gridCol w="4938777">
                  <a:extLst>
                    <a:ext uri="{9D8B030D-6E8A-4147-A177-3AD203B41FA5}">
                      <a16:colId xmlns:a16="http://schemas.microsoft.com/office/drawing/2014/main" xmlns="" val="1739370460"/>
                    </a:ext>
                  </a:extLst>
                </a:gridCol>
                <a:gridCol w="1774595">
                  <a:extLst>
                    <a:ext uri="{9D8B030D-6E8A-4147-A177-3AD203B41FA5}">
                      <a16:colId xmlns:a16="http://schemas.microsoft.com/office/drawing/2014/main" xmlns="" val="2128347189"/>
                    </a:ext>
                  </a:extLst>
                </a:gridCol>
              </a:tblGrid>
              <a:tr h="194310">
                <a:tc>
                  <a:txBody>
                    <a:bodyPr/>
                    <a:lstStyle/>
                    <a:p>
                      <a:pPr algn="ctr"/>
                      <a:r>
                        <a:rPr lang="es-MX" sz="1000" dirty="0" smtClean="0">
                          <a:solidFill>
                            <a:schemeClr val="tx1"/>
                          </a:solidFill>
                          <a:latin typeface="Arial" panose="020B0604020202020204" pitchFamily="34" charset="0"/>
                          <a:cs typeface="Arial" panose="020B0604020202020204" pitchFamily="34" charset="0"/>
                        </a:rPr>
                        <a:t>Concepto</a:t>
                      </a:r>
                      <a:endParaRPr lang="es-MX" sz="1000" dirty="0">
                        <a:solidFill>
                          <a:schemeClr val="tx1"/>
                        </a:solidFill>
                        <a:latin typeface="Arial" panose="020B0604020202020204" pitchFamily="34" charset="0"/>
                        <a:cs typeface="Arial" panose="020B0604020202020204" pitchFamily="34" charset="0"/>
                      </a:endParaRPr>
                    </a:p>
                  </a:txBody>
                  <a:tcPr marL="68580" marR="68580" marT="34290" marB="34290" anchor="ctr">
                    <a:solidFill>
                      <a:srgbClr val="C7BF95"/>
                    </a:solidFill>
                  </a:tcPr>
                </a:tc>
                <a:tc>
                  <a:txBody>
                    <a:bodyPr/>
                    <a:lstStyle/>
                    <a:p>
                      <a:pPr algn="ctr"/>
                      <a:r>
                        <a:rPr lang="es-MX" sz="1000" dirty="0" smtClean="0">
                          <a:solidFill>
                            <a:schemeClr val="tx1"/>
                          </a:solidFill>
                          <a:latin typeface="Arial" panose="020B0604020202020204" pitchFamily="34" charset="0"/>
                          <a:cs typeface="Arial" panose="020B0604020202020204" pitchFamily="34" charset="0"/>
                        </a:rPr>
                        <a:t>Presupuestado</a:t>
                      </a:r>
                      <a:endParaRPr lang="es-MX" sz="1000" dirty="0">
                        <a:solidFill>
                          <a:schemeClr val="tx1"/>
                        </a:solidFill>
                        <a:latin typeface="Arial" panose="020B0604020202020204" pitchFamily="34" charset="0"/>
                        <a:cs typeface="Arial" panose="020B0604020202020204" pitchFamily="34" charset="0"/>
                      </a:endParaRPr>
                    </a:p>
                  </a:txBody>
                  <a:tcPr marL="68580" marR="68580" marT="34290" marB="34290" anchor="ctr">
                    <a:solidFill>
                      <a:srgbClr val="C7BF95"/>
                    </a:solidFill>
                  </a:tcPr>
                </a:tc>
                <a:extLst>
                  <a:ext uri="{0D108BD9-81ED-4DB2-BD59-A6C34878D82A}">
                    <a16:rowId xmlns:a16="http://schemas.microsoft.com/office/drawing/2014/main" xmlns="" val="1875907390"/>
                  </a:ext>
                </a:extLst>
              </a:tr>
              <a:tr h="251451">
                <a:tc>
                  <a:txBody>
                    <a:bodyPr/>
                    <a:lstStyle/>
                    <a:p>
                      <a:pPr algn="ctr" fontAlgn="ctr"/>
                      <a:r>
                        <a:rPr lang="es-ES" sz="1100" b="1" u="none" strike="noStrike" dirty="0" smtClean="0">
                          <a:effectLst/>
                          <a:latin typeface="Arial" panose="020B0604020202020204" pitchFamily="34" charset="0"/>
                          <a:cs typeface="Arial" panose="020B0604020202020204" pitchFamily="34" charset="0"/>
                        </a:rPr>
                        <a:t>Equipamiento </a:t>
                      </a:r>
                      <a:r>
                        <a:rPr lang="es-ES" sz="1100" b="1" u="none" strike="noStrike" dirty="0">
                          <a:effectLst/>
                          <a:latin typeface="Arial" panose="020B0604020202020204" pitchFamily="34" charset="0"/>
                          <a:cs typeface="Arial" panose="020B0604020202020204" pitchFamily="34" charset="0"/>
                        </a:rPr>
                        <a:t>y acondicionamiento de las </a:t>
                      </a:r>
                      <a:r>
                        <a:rPr lang="es-ES" sz="1100" b="1" u="none" strike="noStrike" dirty="0" smtClean="0">
                          <a:effectLst/>
                          <a:latin typeface="Arial" panose="020B0604020202020204" pitchFamily="34" charset="0"/>
                          <a:cs typeface="Arial" panose="020B0604020202020204" pitchFamily="34" charset="0"/>
                        </a:rPr>
                        <a:t>casillas</a:t>
                      </a:r>
                      <a:endParaRPr lang="es-MX" sz="1100" b="1" i="0" u="none" strike="noStrike" dirty="0">
                        <a:solidFill>
                          <a:srgbClr val="000000"/>
                        </a:solidFill>
                        <a:effectLst/>
                        <a:latin typeface="Arial" panose="020B0604020202020204" pitchFamily="34" charset="0"/>
                        <a:cs typeface="Arial" panose="020B0604020202020204" pitchFamily="34" charset="0"/>
                      </a:endParaRPr>
                    </a:p>
                  </a:txBody>
                  <a:tcPr marL="6221" marR="6221" marT="6221" marB="0" anchor="ctr">
                    <a:solidFill>
                      <a:srgbClr val="C7BF95">
                        <a:alpha val="30000"/>
                      </a:srgbClr>
                    </a:solidFill>
                  </a:tcPr>
                </a:tc>
                <a:tc>
                  <a:txBody>
                    <a:bodyPr/>
                    <a:lstStyle/>
                    <a:p>
                      <a:pPr algn="ctr" fontAlgn="b"/>
                      <a:r>
                        <a:rPr lang="es-MX" sz="1100" b="1" u="none" strike="noStrike" dirty="0" smtClean="0">
                          <a:effectLst/>
                          <a:latin typeface="Arial" panose="020B0604020202020204" pitchFamily="34" charset="0"/>
                          <a:cs typeface="Arial" panose="020B0604020202020204" pitchFamily="34" charset="0"/>
                        </a:rPr>
                        <a:t>$ 653,809.63</a:t>
                      </a:r>
                      <a:endParaRPr lang="es-MX" sz="1100" b="1" i="0" u="none" strike="noStrike" dirty="0">
                        <a:solidFill>
                          <a:srgbClr val="000000"/>
                        </a:solidFill>
                        <a:effectLst/>
                        <a:latin typeface="Arial" panose="020B0604020202020204" pitchFamily="34" charset="0"/>
                        <a:cs typeface="Arial" panose="020B0604020202020204" pitchFamily="34" charset="0"/>
                      </a:endParaRPr>
                    </a:p>
                  </a:txBody>
                  <a:tcPr marL="6221" marR="6221" marT="6221" marB="0" anchor="b">
                    <a:solidFill>
                      <a:srgbClr val="C7BF95">
                        <a:alpha val="30000"/>
                      </a:srgbClr>
                    </a:solidFill>
                  </a:tcPr>
                </a:tc>
                <a:extLst>
                  <a:ext uri="{0D108BD9-81ED-4DB2-BD59-A6C34878D82A}">
                    <a16:rowId xmlns:a16="http://schemas.microsoft.com/office/drawing/2014/main" xmlns="" val="1158799346"/>
                  </a:ext>
                </a:extLst>
              </a:tr>
              <a:tr h="183097">
                <a:tc>
                  <a:txBody>
                    <a:bodyPr/>
                    <a:lstStyle/>
                    <a:p>
                      <a:pPr algn="ctr" fontAlgn="ctr"/>
                      <a:r>
                        <a:rPr lang="es-ES" sz="1100" b="1" u="none" strike="noStrike" dirty="0" smtClean="0">
                          <a:effectLst/>
                          <a:latin typeface="Arial" panose="020B0604020202020204" pitchFamily="34" charset="0"/>
                          <a:cs typeface="Arial" panose="020B0604020202020204" pitchFamily="34" charset="0"/>
                        </a:rPr>
                        <a:t>Apoyo </a:t>
                      </a:r>
                      <a:r>
                        <a:rPr lang="es-ES" sz="1100" b="1" u="none" strike="noStrike" dirty="0">
                          <a:effectLst/>
                          <a:latin typeface="Arial" panose="020B0604020202020204" pitchFamily="34" charset="0"/>
                          <a:cs typeface="Arial" panose="020B0604020202020204" pitchFamily="34" charset="0"/>
                        </a:rPr>
                        <a:t>por concepto de alimentación al </a:t>
                      </a:r>
                      <a:r>
                        <a:rPr lang="es-ES" sz="1100" b="1" u="none" strike="noStrike" dirty="0" smtClean="0">
                          <a:effectLst/>
                          <a:latin typeface="Arial" panose="020B0604020202020204" pitchFamily="34" charset="0"/>
                          <a:cs typeface="Arial" panose="020B0604020202020204" pitchFamily="34" charset="0"/>
                        </a:rPr>
                        <a:t>funcionariado</a:t>
                      </a:r>
                    </a:p>
                    <a:p>
                      <a:pPr algn="ctr" fontAlgn="ctr"/>
                      <a:r>
                        <a:rPr lang="es-ES" sz="1100" b="1" u="none" strike="noStrike" dirty="0" smtClean="0">
                          <a:effectLst/>
                          <a:latin typeface="Arial" panose="020B0604020202020204" pitchFamily="34" charset="0"/>
                          <a:cs typeface="Arial" panose="020B0604020202020204" pitchFamily="34" charset="0"/>
                        </a:rPr>
                        <a:t> </a:t>
                      </a:r>
                      <a:r>
                        <a:rPr lang="es-ES" sz="1100" b="1" u="none" strike="noStrike" dirty="0">
                          <a:effectLst/>
                          <a:latin typeface="Arial" panose="020B0604020202020204" pitchFamily="34" charset="0"/>
                          <a:cs typeface="Arial" panose="020B0604020202020204" pitchFamily="34" charset="0"/>
                        </a:rPr>
                        <a:t>de las Mesas Directivas de </a:t>
                      </a:r>
                      <a:r>
                        <a:rPr lang="es-ES" sz="1100" b="1" u="none" strike="noStrike" dirty="0" smtClean="0">
                          <a:effectLst/>
                          <a:latin typeface="Arial" panose="020B0604020202020204" pitchFamily="34" charset="0"/>
                          <a:cs typeface="Arial" panose="020B0604020202020204" pitchFamily="34" charset="0"/>
                        </a:rPr>
                        <a:t>Casilla</a:t>
                      </a:r>
                      <a:endParaRPr lang="es-MX" sz="1100" b="1" i="0" u="none" strike="noStrike" dirty="0">
                        <a:solidFill>
                          <a:srgbClr val="000000"/>
                        </a:solidFill>
                        <a:effectLst/>
                        <a:latin typeface="Arial" panose="020B0604020202020204" pitchFamily="34" charset="0"/>
                        <a:cs typeface="Arial" panose="020B0604020202020204" pitchFamily="34" charset="0"/>
                      </a:endParaRPr>
                    </a:p>
                  </a:txBody>
                  <a:tcPr marL="6221" marR="6221" marT="6221" marB="0" anchor="ctr">
                    <a:solidFill>
                      <a:srgbClr val="C7BF95">
                        <a:alpha val="30000"/>
                      </a:srgbClr>
                    </a:solidFill>
                  </a:tcPr>
                </a:tc>
                <a:tc>
                  <a:txBody>
                    <a:bodyPr/>
                    <a:lstStyle/>
                    <a:p>
                      <a:pPr algn="ctr" fontAlgn="b"/>
                      <a:r>
                        <a:rPr lang="es-MX" sz="1100" b="1" u="none" strike="noStrike" dirty="0" smtClean="0">
                          <a:effectLst/>
                          <a:latin typeface="Arial" panose="020B0604020202020204" pitchFamily="34" charset="0"/>
                          <a:cs typeface="Arial" panose="020B0604020202020204" pitchFamily="34" charset="0"/>
                        </a:rPr>
                        <a:t>$ 4,682,400.00</a:t>
                      </a:r>
                      <a:endParaRPr lang="es-MX" sz="1100" b="1" i="0" u="none" strike="noStrike" dirty="0">
                        <a:solidFill>
                          <a:srgbClr val="000000"/>
                        </a:solidFill>
                        <a:effectLst/>
                        <a:latin typeface="Arial" panose="020B0604020202020204" pitchFamily="34" charset="0"/>
                        <a:cs typeface="Arial" panose="020B0604020202020204" pitchFamily="34" charset="0"/>
                      </a:endParaRPr>
                    </a:p>
                  </a:txBody>
                  <a:tcPr marL="6221" marR="6221" marT="6221" marB="0" anchor="b">
                    <a:solidFill>
                      <a:srgbClr val="C7BF95">
                        <a:alpha val="30000"/>
                      </a:srgbClr>
                    </a:solidFill>
                  </a:tcPr>
                </a:tc>
                <a:extLst>
                  <a:ext uri="{0D108BD9-81ED-4DB2-BD59-A6C34878D82A}">
                    <a16:rowId xmlns:a16="http://schemas.microsoft.com/office/drawing/2014/main" xmlns="" val="640923161"/>
                  </a:ext>
                </a:extLst>
              </a:tr>
              <a:tr h="257681">
                <a:tc>
                  <a:txBody>
                    <a:bodyPr/>
                    <a:lstStyle/>
                    <a:p>
                      <a:pPr algn="ctr" fontAlgn="ctr"/>
                      <a:r>
                        <a:rPr lang="es-ES" sz="1100" b="1" u="none" strike="noStrike" dirty="0" smtClean="0">
                          <a:effectLst/>
                          <a:latin typeface="Arial" panose="020B0604020202020204" pitchFamily="34" charset="0"/>
                          <a:cs typeface="Arial" panose="020B0604020202020204" pitchFamily="34" charset="0"/>
                        </a:rPr>
                        <a:t>Apoyo </a:t>
                      </a:r>
                      <a:r>
                        <a:rPr lang="es-ES" sz="1100" b="1" u="none" strike="noStrike" dirty="0">
                          <a:effectLst/>
                          <a:latin typeface="Arial" panose="020B0604020202020204" pitchFamily="34" charset="0"/>
                          <a:cs typeface="Arial" panose="020B0604020202020204" pitchFamily="34" charset="0"/>
                        </a:rPr>
                        <a:t>Económico por concepto de limpieza para las y los </a:t>
                      </a:r>
                      <a:r>
                        <a:rPr lang="es-ES" sz="1100" b="1" u="none" strike="noStrike" dirty="0" smtClean="0">
                          <a:effectLst/>
                          <a:latin typeface="Arial" panose="020B0604020202020204" pitchFamily="34" charset="0"/>
                          <a:cs typeface="Arial" panose="020B0604020202020204" pitchFamily="34" charset="0"/>
                        </a:rPr>
                        <a:t>propietarios</a:t>
                      </a:r>
                    </a:p>
                    <a:p>
                      <a:pPr algn="ctr" fontAlgn="ctr"/>
                      <a:r>
                        <a:rPr lang="es-ES" sz="1100" b="1" u="none" strike="noStrike" dirty="0" smtClean="0">
                          <a:effectLst/>
                          <a:latin typeface="Arial" panose="020B0604020202020204" pitchFamily="34" charset="0"/>
                          <a:cs typeface="Arial" panose="020B0604020202020204" pitchFamily="34" charset="0"/>
                        </a:rPr>
                        <a:t> </a:t>
                      </a:r>
                      <a:r>
                        <a:rPr lang="es-ES" sz="1100" b="1" u="none" strike="noStrike" dirty="0">
                          <a:effectLst/>
                          <a:latin typeface="Arial" panose="020B0604020202020204" pitchFamily="34" charset="0"/>
                          <a:cs typeface="Arial" panose="020B0604020202020204" pitchFamily="34" charset="0"/>
                        </a:rPr>
                        <a:t>y o responsables de los inmuebles donde se instalarán las </a:t>
                      </a:r>
                      <a:r>
                        <a:rPr lang="es-ES" sz="1100" b="1" u="none" strike="noStrike" dirty="0" smtClean="0">
                          <a:effectLst/>
                          <a:latin typeface="Arial" panose="020B0604020202020204" pitchFamily="34" charset="0"/>
                          <a:cs typeface="Arial" panose="020B0604020202020204" pitchFamily="34" charset="0"/>
                        </a:rPr>
                        <a:t>casillas</a:t>
                      </a:r>
                    </a:p>
                    <a:p>
                      <a:pPr algn="ctr" fontAlgn="ctr"/>
                      <a:r>
                        <a:rPr lang="es-ES" sz="1100" b="1" u="none" strike="noStrike" dirty="0" smtClean="0">
                          <a:effectLst/>
                          <a:latin typeface="Arial" panose="020B0604020202020204" pitchFamily="34" charset="0"/>
                          <a:cs typeface="Arial" panose="020B0604020202020204" pitchFamily="34" charset="0"/>
                        </a:rPr>
                        <a:t> </a:t>
                      </a:r>
                      <a:r>
                        <a:rPr lang="es-ES" sz="1100" b="1" u="none" strike="noStrike" dirty="0">
                          <a:effectLst/>
                          <a:latin typeface="Arial" panose="020B0604020202020204" pitchFamily="34" charset="0"/>
                          <a:cs typeface="Arial" panose="020B0604020202020204" pitchFamily="34" charset="0"/>
                        </a:rPr>
                        <a:t>electorales el día de la Jornada </a:t>
                      </a:r>
                      <a:r>
                        <a:rPr lang="es-ES" sz="1100" b="1" u="none" strike="noStrike" dirty="0" smtClean="0">
                          <a:effectLst/>
                          <a:latin typeface="Arial" panose="020B0604020202020204" pitchFamily="34" charset="0"/>
                          <a:cs typeface="Arial" panose="020B0604020202020204" pitchFamily="34" charset="0"/>
                        </a:rPr>
                        <a:t>Electoral</a:t>
                      </a:r>
                      <a:endParaRPr lang="es-MX" sz="1100" b="1" i="0" u="none" strike="noStrike" dirty="0">
                        <a:solidFill>
                          <a:srgbClr val="000000"/>
                        </a:solidFill>
                        <a:effectLst/>
                        <a:latin typeface="Arial" panose="020B0604020202020204" pitchFamily="34" charset="0"/>
                        <a:cs typeface="Arial" panose="020B0604020202020204" pitchFamily="34" charset="0"/>
                      </a:endParaRPr>
                    </a:p>
                  </a:txBody>
                  <a:tcPr marL="6221" marR="6221" marT="6221" marB="0" anchor="ctr">
                    <a:solidFill>
                      <a:srgbClr val="C7BF95">
                        <a:alpha val="30000"/>
                      </a:srgbClr>
                    </a:solidFill>
                  </a:tcPr>
                </a:tc>
                <a:tc>
                  <a:txBody>
                    <a:bodyPr/>
                    <a:lstStyle/>
                    <a:p>
                      <a:pPr algn="ctr" fontAlgn="b"/>
                      <a:r>
                        <a:rPr lang="es-MX" sz="1100" b="1" u="none" strike="noStrike" dirty="0" smtClean="0">
                          <a:effectLst/>
                          <a:latin typeface="Arial" panose="020B0604020202020204" pitchFamily="34" charset="0"/>
                          <a:cs typeface="Arial" panose="020B0604020202020204" pitchFamily="34" charset="0"/>
                        </a:rPr>
                        <a:t>$ 472,365.00</a:t>
                      </a:r>
                      <a:endParaRPr lang="es-MX" sz="1100" b="1" i="0" u="none" strike="noStrike" dirty="0">
                        <a:solidFill>
                          <a:srgbClr val="000000"/>
                        </a:solidFill>
                        <a:effectLst/>
                        <a:latin typeface="Arial" panose="020B0604020202020204" pitchFamily="34" charset="0"/>
                        <a:cs typeface="Arial" panose="020B0604020202020204" pitchFamily="34" charset="0"/>
                      </a:endParaRPr>
                    </a:p>
                  </a:txBody>
                  <a:tcPr marL="6221" marR="6221" marT="6221" marB="0" anchor="b">
                    <a:solidFill>
                      <a:srgbClr val="C7BF95">
                        <a:alpha val="30000"/>
                      </a:srgbClr>
                    </a:solidFill>
                  </a:tcPr>
                </a:tc>
                <a:extLst>
                  <a:ext uri="{0D108BD9-81ED-4DB2-BD59-A6C34878D82A}">
                    <a16:rowId xmlns:a16="http://schemas.microsoft.com/office/drawing/2014/main" xmlns="" val="2907021864"/>
                  </a:ext>
                </a:extLst>
              </a:tr>
              <a:tr h="196755">
                <a:tc>
                  <a:txBody>
                    <a:bodyPr/>
                    <a:lstStyle/>
                    <a:p>
                      <a:pPr algn="ctr" fontAlgn="ctr"/>
                      <a:r>
                        <a:rPr lang="es-ES" sz="1100" b="1" u="none" strike="noStrike" dirty="0" smtClean="0">
                          <a:effectLst/>
                          <a:latin typeface="Arial" panose="020B0604020202020204" pitchFamily="34" charset="0"/>
                          <a:cs typeface="Arial" panose="020B0604020202020204" pitchFamily="34" charset="0"/>
                        </a:rPr>
                        <a:t>Documentación </a:t>
                      </a:r>
                      <a:r>
                        <a:rPr lang="es-ES" sz="1100" b="1" u="none" strike="noStrike" dirty="0">
                          <a:effectLst/>
                          <a:latin typeface="Arial" panose="020B0604020202020204" pitchFamily="34" charset="0"/>
                          <a:cs typeface="Arial" panose="020B0604020202020204" pitchFamily="34" charset="0"/>
                        </a:rPr>
                        <a:t>electoral compartida para la elección </a:t>
                      </a:r>
                      <a:r>
                        <a:rPr lang="es-ES" sz="1100" b="1" u="none" strike="noStrike" dirty="0" smtClean="0">
                          <a:effectLst/>
                          <a:latin typeface="Arial" panose="020B0604020202020204" pitchFamily="34" charset="0"/>
                          <a:cs typeface="Arial" panose="020B0604020202020204" pitchFamily="34" charset="0"/>
                        </a:rPr>
                        <a:t>concurrente</a:t>
                      </a:r>
                      <a:endParaRPr lang="es-MX" sz="1100" b="1" i="0" u="none" strike="noStrike" dirty="0">
                        <a:solidFill>
                          <a:srgbClr val="000000"/>
                        </a:solidFill>
                        <a:effectLst/>
                        <a:latin typeface="Arial" panose="020B0604020202020204" pitchFamily="34" charset="0"/>
                        <a:cs typeface="Arial" panose="020B0604020202020204" pitchFamily="34" charset="0"/>
                      </a:endParaRPr>
                    </a:p>
                  </a:txBody>
                  <a:tcPr marL="6221" marR="6221" marT="6221" marB="0" anchor="ctr">
                    <a:solidFill>
                      <a:srgbClr val="C7BF95">
                        <a:alpha val="30000"/>
                      </a:srgbClr>
                    </a:solidFill>
                  </a:tcPr>
                </a:tc>
                <a:tc>
                  <a:txBody>
                    <a:bodyPr/>
                    <a:lstStyle/>
                    <a:p>
                      <a:pPr algn="ctr" fontAlgn="b"/>
                      <a:r>
                        <a:rPr lang="es-MX" sz="1100" b="1" u="none" strike="noStrike" dirty="0" smtClean="0">
                          <a:effectLst/>
                          <a:latin typeface="Arial" panose="020B0604020202020204" pitchFamily="34" charset="0"/>
                          <a:cs typeface="Arial" panose="020B0604020202020204" pitchFamily="34" charset="0"/>
                        </a:rPr>
                        <a:t>$ </a:t>
                      </a:r>
                      <a:r>
                        <a:rPr lang="es-MX" sz="1100" b="1" u="none" strike="noStrike" dirty="0">
                          <a:effectLst/>
                          <a:latin typeface="Arial" panose="020B0604020202020204" pitchFamily="34" charset="0"/>
                          <a:cs typeface="Arial" panose="020B0604020202020204" pitchFamily="34" charset="0"/>
                        </a:rPr>
                        <a:t>1,443,236.83 </a:t>
                      </a:r>
                      <a:endParaRPr lang="es-MX" sz="1100" b="1" i="0" u="none" strike="noStrike" dirty="0">
                        <a:solidFill>
                          <a:srgbClr val="000000"/>
                        </a:solidFill>
                        <a:effectLst/>
                        <a:latin typeface="Arial" panose="020B0604020202020204" pitchFamily="34" charset="0"/>
                        <a:cs typeface="Arial" panose="020B0604020202020204" pitchFamily="34" charset="0"/>
                      </a:endParaRPr>
                    </a:p>
                  </a:txBody>
                  <a:tcPr marL="6221" marR="6221" marT="6221" marB="0" anchor="b">
                    <a:solidFill>
                      <a:srgbClr val="C7BF95">
                        <a:alpha val="30000"/>
                      </a:srgbClr>
                    </a:solidFill>
                  </a:tcPr>
                </a:tc>
                <a:extLst>
                  <a:ext uri="{0D108BD9-81ED-4DB2-BD59-A6C34878D82A}">
                    <a16:rowId xmlns:a16="http://schemas.microsoft.com/office/drawing/2014/main" xmlns="" val="4289684955"/>
                  </a:ext>
                </a:extLst>
              </a:tr>
              <a:tr h="216164">
                <a:tc>
                  <a:txBody>
                    <a:bodyPr/>
                    <a:lstStyle/>
                    <a:p>
                      <a:pPr algn="ctr" fontAlgn="ctr"/>
                      <a:r>
                        <a:rPr lang="es-ES" sz="1100" b="1" u="none" strike="noStrike" dirty="0" smtClean="0">
                          <a:effectLst/>
                          <a:latin typeface="Arial" panose="020B0604020202020204" pitchFamily="34" charset="0"/>
                          <a:cs typeface="Arial" panose="020B0604020202020204" pitchFamily="34" charset="0"/>
                        </a:rPr>
                        <a:t>Útiles </a:t>
                      </a:r>
                      <a:r>
                        <a:rPr lang="es-ES" sz="1100" b="1" u="none" strike="noStrike" dirty="0">
                          <a:effectLst/>
                          <a:latin typeface="Arial" panose="020B0604020202020204" pitchFamily="34" charset="0"/>
                          <a:cs typeface="Arial" panose="020B0604020202020204" pitchFamily="34" charset="0"/>
                        </a:rPr>
                        <a:t>de escritorio compartidos para la elección </a:t>
                      </a:r>
                      <a:r>
                        <a:rPr lang="es-ES" sz="1100" b="1" u="none" strike="noStrike" dirty="0" smtClean="0">
                          <a:effectLst/>
                          <a:latin typeface="Arial" panose="020B0604020202020204" pitchFamily="34" charset="0"/>
                          <a:cs typeface="Arial" panose="020B0604020202020204" pitchFamily="34" charset="0"/>
                        </a:rPr>
                        <a:t>concurrente</a:t>
                      </a:r>
                      <a:endParaRPr lang="es-MX" sz="1100" b="1" i="0" u="none" strike="noStrike" dirty="0">
                        <a:solidFill>
                          <a:srgbClr val="000000"/>
                        </a:solidFill>
                        <a:effectLst/>
                        <a:latin typeface="Arial" panose="020B0604020202020204" pitchFamily="34" charset="0"/>
                        <a:cs typeface="Arial" panose="020B0604020202020204" pitchFamily="34" charset="0"/>
                      </a:endParaRPr>
                    </a:p>
                  </a:txBody>
                  <a:tcPr marL="6221" marR="6221" marT="6221" marB="0" anchor="ctr">
                    <a:solidFill>
                      <a:srgbClr val="C7BF95">
                        <a:alpha val="30000"/>
                      </a:srgbClr>
                    </a:solidFill>
                  </a:tcPr>
                </a:tc>
                <a:tc>
                  <a:txBody>
                    <a:bodyPr/>
                    <a:lstStyle/>
                    <a:p>
                      <a:pPr algn="ctr" fontAlgn="b"/>
                      <a:r>
                        <a:rPr lang="es-MX" sz="1100" b="1" u="none" strike="noStrike" dirty="0">
                          <a:effectLst/>
                          <a:latin typeface="Arial" panose="020B0604020202020204" pitchFamily="34" charset="0"/>
                          <a:cs typeface="Arial" panose="020B0604020202020204" pitchFamily="34" charset="0"/>
                        </a:rPr>
                        <a:t>$345,002.19</a:t>
                      </a:r>
                      <a:endParaRPr lang="es-MX" sz="1100" b="1" i="0" u="none" strike="noStrike" dirty="0">
                        <a:solidFill>
                          <a:srgbClr val="000000"/>
                        </a:solidFill>
                        <a:effectLst/>
                        <a:latin typeface="Arial" panose="020B0604020202020204" pitchFamily="34" charset="0"/>
                        <a:cs typeface="Arial" panose="020B0604020202020204" pitchFamily="34" charset="0"/>
                      </a:endParaRPr>
                    </a:p>
                  </a:txBody>
                  <a:tcPr marL="6221" marR="6221" marT="6221" marB="0" anchor="b">
                    <a:solidFill>
                      <a:srgbClr val="C7BF95">
                        <a:alpha val="30000"/>
                      </a:srgbClr>
                    </a:solidFill>
                  </a:tcPr>
                </a:tc>
                <a:extLst>
                  <a:ext uri="{0D108BD9-81ED-4DB2-BD59-A6C34878D82A}">
                    <a16:rowId xmlns:a16="http://schemas.microsoft.com/office/drawing/2014/main" xmlns="" val="1128203722"/>
                  </a:ext>
                </a:extLst>
              </a:tr>
              <a:tr h="202218">
                <a:tc>
                  <a:txBody>
                    <a:bodyPr/>
                    <a:lstStyle/>
                    <a:p>
                      <a:pPr algn="ctr" fontAlgn="ctr"/>
                      <a:r>
                        <a:rPr lang="es-ES" sz="1100" b="1" u="none" strike="noStrike" dirty="0" smtClean="0">
                          <a:effectLst/>
                          <a:latin typeface="Arial" panose="020B0604020202020204" pitchFamily="34" charset="0"/>
                          <a:cs typeface="Arial" panose="020B0604020202020204" pitchFamily="34" charset="0"/>
                        </a:rPr>
                        <a:t>Porta </a:t>
                      </a:r>
                      <a:r>
                        <a:rPr lang="es-ES" sz="1100" b="1" u="none" strike="noStrike" dirty="0">
                          <a:effectLst/>
                          <a:latin typeface="Arial" panose="020B0604020202020204" pitchFamily="34" charset="0"/>
                          <a:cs typeface="Arial" panose="020B0604020202020204" pitchFamily="34" charset="0"/>
                        </a:rPr>
                        <a:t>gafetes para funcionarios/as de </a:t>
                      </a:r>
                      <a:r>
                        <a:rPr lang="es-ES" sz="1100" b="1" u="none" strike="noStrike" dirty="0" smtClean="0">
                          <a:effectLst/>
                          <a:latin typeface="Arial" panose="020B0604020202020204" pitchFamily="34" charset="0"/>
                          <a:cs typeface="Arial" panose="020B0604020202020204" pitchFamily="34" charset="0"/>
                        </a:rPr>
                        <a:t>casilla</a:t>
                      </a:r>
                      <a:endParaRPr lang="es-MX" sz="1100" b="1" i="0" u="none" strike="noStrike" dirty="0">
                        <a:solidFill>
                          <a:srgbClr val="000000"/>
                        </a:solidFill>
                        <a:effectLst/>
                        <a:latin typeface="Arial" panose="020B0604020202020204" pitchFamily="34" charset="0"/>
                        <a:cs typeface="Arial" panose="020B0604020202020204" pitchFamily="34" charset="0"/>
                      </a:endParaRPr>
                    </a:p>
                  </a:txBody>
                  <a:tcPr marL="6221" marR="6221" marT="6221" marB="0" anchor="ctr">
                    <a:solidFill>
                      <a:srgbClr val="C7BF95">
                        <a:alpha val="30000"/>
                      </a:srgbClr>
                    </a:solidFill>
                  </a:tcPr>
                </a:tc>
                <a:tc>
                  <a:txBody>
                    <a:bodyPr/>
                    <a:lstStyle/>
                    <a:p>
                      <a:pPr algn="ctr" fontAlgn="b"/>
                      <a:r>
                        <a:rPr lang="es-MX" sz="1100" b="1" u="none" strike="noStrike" dirty="0">
                          <a:effectLst/>
                          <a:latin typeface="Arial" panose="020B0604020202020204" pitchFamily="34" charset="0"/>
                          <a:cs typeface="Arial" panose="020B0604020202020204" pitchFamily="34" charset="0"/>
                        </a:rPr>
                        <a:t>$117,617.83</a:t>
                      </a:r>
                      <a:endParaRPr lang="es-MX" sz="1100" b="1" i="0" u="none" strike="noStrike" dirty="0">
                        <a:solidFill>
                          <a:srgbClr val="000000"/>
                        </a:solidFill>
                        <a:effectLst/>
                        <a:latin typeface="Arial" panose="020B0604020202020204" pitchFamily="34" charset="0"/>
                        <a:cs typeface="Arial" panose="020B0604020202020204" pitchFamily="34" charset="0"/>
                      </a:endParaRPr>
                    </a:p>
                  </a:txBody>
                  <a:tcPr marL="6221" marR="6221" marT="6221" marB="0" anchor="b">
                    <a:solidFill>
                      <a:srgbClr val="C7BF95">
                        <a:alpha val="30000"/>
                      </a:srgbClr>
                    </a:solidFill>
                  </a:tcPr>
                </a:tc>
                <a:extLst>
                  <a:ext uri="{0D108BD9-81ED-4DB2-BD59-A6C34878D82A}">
                    <a16:rowId xmlns:a16="http://schemas.microsoft.com/office/drawing/2014/main" xmlns="" val="3042754633"/>
                  </a:ext>
                </a:extLst>
              </a:tr>
              <a:tr h="174326">
                <a:tc>
                  <a:txBody>
                    <a:bodyPr/>
                    <a:lstStyle/>
                    <a:p>
                      <a:pPr algn="ctr" fontAlgn="ctr"/>
                      <a:r>
                        <a:rPr lang="es-ES" sz="1100" b="1" u="none" strike="noStrike" dirty="0" smtClean="0">
                          <a:effectLst/>
                          <a:latin typeface="Arial" panose="020B0604020202020204" pitchFamily="34" charset="0"/>
                          <a:cs typeface="Arial" panose="020B0604020202020204" pitchFamily="34" charset="0"/>
                        </a:rPr>
                        <a:t>Impresión </a:t>
                      </a:r>
                      <a:r>
                        <a:rPr lang="es-ES" sz="1100" b="1" u="none" strike="noStrike" dirty="0">
                          <a:effectLst/>
                          <a:latin typeface="Arial" panose="020B0604020202020204" pitchFamily="34" charset="0"/>
                          <a:cs typeface="Arial" panose="020B0604020202020204" pitchFamily="34" charset="0"/>
                        </a:rPr>
                        <a:t>de las Listas Nominales del Electorado.</a:t>
                      </a:r>
                      <a:endParaRPr lang="es-MX" sz="1100" b="1" i="0" u="none" strike="noStrike" dirty="0">
                        <a:solidFill>
                          <a:srgbClr val="000000"/>
                        </a:solidFill>
                        <a:effectLst/>
                        <a:latin typeface="Arial" panose="020B0604020202020204" pitchFamily="34" charset="0"/>
                        <a:cs typeface="Arial" panose="020B0604020202020204" pitchFamily="34" charset="0"/>
                      </a:endParaRPr>
                    </a:p>
                  </a:txBody>
                  <a:tcPr marL="6221" marR="6221" marT="6221" marB="0" anchor="ctr">
                    <a:solidFill>
                      <a:srgbClr val="C7BF95">
                        <a:alpha val="30000"/>
                      </a:srgbClr>
                    </a:solidFill>
                  </a:tcPr>
                </a:tc>
                <a:tc>
                  <a:txBody>
                    <a:bodyPr/>
                    <a:lstStyle/>
                    <a:p>
                      <a:pPr algn="ctr" fontAlgn="b"/>
                      <a:r>
                        <a:rPr lang="es-MX" sz="1100" b="1" u="none" strike="noStrike" dirty="0">
                          <a:effectLst/>
                          <a:latin typeface="Arial" panose="020B0604020202020204" pitchFamily="34" charset="0"/>
                          <a:cs typeface="Arial" panose="020B0604020202020204" pitchFamily="34" charset="0"/>
                        </a:rPr>
                        <a:t>$422,453.21</a:t>
                      </a:r>
                      <a:endParaRPr lang="es-MX" sz="1100" b="1" i="0" u="none" strike="noStrike" dirty="0">
                        <a:solidFill>
                          <a:srgbClr val="000000"/>
                        </a:solidFill>
                        <a:effectLst/>
                        <a:latin typeface="Arial" panose="020B0604020202020204" pitchFamily="34" charset="0"/>
                        <a:cs typeface="Arial" panose="020B0604020202020204" pitchFamily="34" charset="0"/>
                      </a:endParaRPr>
                    </a:p>
                  </a:txBody>
                  <a:tcPr marL="6221" marR="6221" marT="6221" marB="0" anchor="b">
                    <a:solidFill>
                      <a:srgbClr val="C7BF95">
                        <a:alpha val="30000"/>
                      </a:srgbClr>
                    </a:solidFill>
                  </a:tcPr>
                </a:tc>
                <a:extLst>
                  <a:ext uri="{0D108BD9-81ED-4DB2-BD59-A6C34878D82A}">
                    <a16:rowId xmlns:a16="http://schemas.microsoft.com/office/drawing/2014/main" xmlns="" val="3462419935"/>
                  </a:ext>
                </a:extLst>
              </a:tr>
              <a:tr h="220296">
                <a:tc>
                  <a:txBody>
                    <a:bodyPr/>
                    <a:lstStyle/>
                    <a:p>
                      <a:pPr algn="ctr" fontAlgn="b"/>
                      <a:r>
                        <a:rPr lang="es-MX" sz="1100" b="1" i="0" u="none" strike="noStrike" dirty="0" smtClean="0">
                          <a:solidFill>
                            <a:srgbClr val="000000"/>
                          </a:solidFill>
                          <a:effectLst/>
                          <a:latin typeface="Arial" panose="020B0604020202020204" pitchFamily="34" charset="0"/>
                          <a:cs typeface="Arial" panose="020B0604020202020204" pitchFamily="34" charset="0"/>
                        </a:rPr>
                        <a:t>Total</a:t>
                      </a:r>
                      <a:r>
                        <a:rPr lang="es-MX" sz="1100" b="0" i="0" u="none" strike="noStrike" dirty="0" smtClean="0">
                          <a:solidFill>
                            <a:srgbClr val="000000"/>
                          </a:solidFill>
                          <a:effectLst/>
                          <a:latin typeface="Arial" panose="020B0604020202020204" pitchFamily="34" charset="0"/>
                          <a:cs typeface="Arial" panose="020B0604020202020204" pitchFamily="34" charset="0"/>
                        </a:rPr>
                        <a:t> </a:t>
                      </a:r>
                      <a:endParaRPr lang="es-MX" sz="1100" b="0" i="0" u="none" strike="noStrike" dirty="0">
                        <a:solidFill>
                          <a:srgbClr val="000000"/>
                        </a:solidFill>
                        <a:effectLst/>
                        <a:latin typeface="Arial" panose="020B0604020202020204" pitchFamily="34" charset="0"/>
                        <a:cs typeface="Arial" panose="020B0604020202020204" pitchFamily="34" charset="0"/>
                      </a:endParaRPr>
                    </a:p>
                  </a:txBody>
                  <a:tcPr marL="6221" marR="6221" marT="6221" marB="0" anchor="b">
                    <a:solidFill>
                      <a:srgbClr val="C7BF95">
                        <a:alpha val="30000"/>
                      </a:srgbClr>
                    </a:solidFill>
                  </a:tcPr>
                </a:tc>
                <a:tc>
                  <a:txBody>
                    <a:bodyPr/>
                    <a:lstStyle/>
                    <a:p>
                      <a:pPr algn="ctr" fontAlgn="b"/>
                      <a:r>
                        <a:rPr lang="es-MX" sz="1100" b="1" u="none" strike="noStrike" dirty="0">
                          <a:effectLst/>
                          <a:latin typeface="Arial" panose="020B0604020202020204" pitchFamily="34" charset="0"/>
                          <a:cs typeface="Arial" panose="020B0604020202020204" pitchFamily="34" charset="0"/>
                        </a:rPr>
                        <a:t>$8,136,884.69</a:t>
                      </a:r>
                      <a:endParaRPr lang="es-MX" sz="1100" b="1" i="0" u="none" strike="noStrike" dirty="0">
                        <a:solidFill>
                          <a:srgbClr val="000000"/>
                        </a:solidFill>
                        <a:effectLst/>
                        <a:latin typeface="Arial" panose="020B0604020202020204" pitchFamily="34" charset="0"/>
                        <a:cs typeface="Arial" panose="020B0604020202020204" pitchFamily="34" charset="0"/>
                      </a:endParaRPr>
                    </a:p>
                  </a:txBody>
                  <a:tcPr marL="6221" marR="6221" marT="6221" marB="0" anchor="ctr">
                    <a:solidFill>
                      <a:srgbClr val="C7BF95">
                        <a:alpha val="30000"/>
                      </a:srgbClr>
                    </a:solidFill>
                  </a:tcPr>
                </a:tc>
                <a:extLst>
                  <a:ext uri="{0D108BD9-81ED-4DB2-BD59-A6C34878D82A}">
                    <a16:rowId xmlns:a16="http://schemas.microsoft.com/office/drawing/2014/main" xmlns="" val="1071209460"/>
                  </a:ext>
                </a:extLst>
              </a:tr>
            </a:tbl>
          </a:graphicData>
        </a:graphic>
      </p:graphicFrame>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7793" y="274275"/>
            <a:ext cx="880942" cy="957696"/>
          </a:xfrm>
          <a:prstGeom prst="rect">
            <a:avLst/>
          </a:prstGeom>
        </p:spPr>
      </p:pic>
      <p:pic>
        <p:nvPicPr>
          <p:cNvPr id="10" name="Imagen 9"/>
          <p:cNvPicPr>
            <a:picLocks noChangeAspect="1"/>
          </p:cNvPicPr>
          <p:nvPr/>
        </p:nvPicPr>
        <p:blipFill rotWithShape="1">
          <a:blip r:embed="rId3" cstate="print">
            <a:extLst>
              <a:ext uri="{28A0092B-C50C-407E-A947-70E740481C1C}">
                <a14:useLocalDpi xmlns:a14="http://schemas.microsoft.com/office/drawing/2010/main" val="0"/>
              </a:ext>
            </a:extLst>
          </a:blip>
          <a:srcRect l="5624" t="5927" r="6234"/>
          <a:stretch/>
        </p:blipFill>
        <p:spPr>
          <a:xfrm>
            <a:off x="557723" y="274274"/>
            <a:ext cx="1303734" cy="957697"/>
          </a:xfrm>
          <a:prstGeom prst="rect">
            <a:avLst/>
          </a:prstGeom>
        </p:spPr>
      </p:pic>
      <p:sp>
        <p:nvSpPr>
          <p:cNvPr id="12" name="CuadroTexto 11"/>
          <p:cNvSpPr txBox="1"/>
          <p:nvPr/>
        </p:nvSpPr>
        <p:spPr>
          <a:xfrm>
            <a:off x="8367714" y="6256157"/>
            <a:ext cx="441022" cy="369332"/>
          </a:xfrm>
          <a:prstGeom prst="rect">
            <a:avLst/>
          </a:prstGeom>
          <a:noFill/>
        </p:spPr>
        <p:txBody>
          <a:bodyPr wrap="square" rtlCol="0">
            <a:spAutoFit/>
          </a:bodyPr>
          <a:lstStyle/>
          <a:p>
            <a:pPr algn="r"/>
            <a:r>
              <a:rPr lang="es-ES" dirty="0" smtClean="0"/>
              <a:t>13</a:t>
            </a:r>
            <a:endParaRPr lang="es-ES" dirty="0"/>
          </a:p>
        </p:txBody>
      </p:sp>
    </p:spTree>
    <p:extLst>
      <p:ext uri="{BB962C8B-B14F-4D97-AF65-F5344CB8AC3E}">
        <p14:creationId xmlns:p14="http://schemas.microsoft.com/office/powerpoint/2010/main" val="5607623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1050132" y="0"/>
            <a:ext cx="8093869" cy="6858000"/>
          </a:xfrm>
          <a:prstGeom prst="rect">
            <a:avLst/>
          </a:prstGeom>
          <a:solidFill>
            <a:srgbClr val="C7BF9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11" name="Rectángulo 10"/>
          <p:cNvSpPr/>
          <p:nvPr/>
        </p:nvSpPr>
        <p:spPr>
          <a:xfrm>
            <a:off x="1" y="0"/>
            <a:ext cx="1050131" cy="6858000"/>
          </a:xfrm>
          <a:prstGeom prst="rect">
            <a:avLst/>
          </a:prstGeom>
          <a:solidFill>
            <a:srgbClr val="867B46">
              <a:alpha val="30196"/>
            </a:srgbClr>
          </a:solidFill>
          <a:ln>
            <a:noFill/>
          </a:ln>
          <a:effectLst>
            <a:outerShdw blurRad="50800" dist="38100" sx="101000" sy="101000" algn="l" rotWithShape="0">
              <a:srgbClr val="867B46">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6" name="1 Marcador de contenido"/>
          <p:cNvSpPr txBox="1">
            <a:spLocks/>
          </p:cNvSpPr>
          <p:nvPr/>
        </p:nvSpPr>
        <p:spPr>
          <a:xfrm>
            <a:off x="1050130" y="1231971"/>
            <a:ext cx="7365479" cy="2213358"/>
          </a:xfrm>
          <a:prstGeom prst="rect">
            <a:avLst/>
          </a:prstGeom>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ES" sz="1600" b="1" dirty="0">
                <a:latin typeface="Arial" pitchFamily="34" charset="0"/>
                <a:cs typeface="Arial" pitchFamily="34" charset="0"/>
              </a:rPr>
              <a:t>Gasto Electoral 2024</a:t>
            </a:r>
          </a:p>
          <a:p>
            <a:endParaRPr lang="es-ES" sz="1050" b="1" dirty="0">
              <a:latin typeface="Arial" pitchFamily="34" charset="0"/>
              <a:cs typeface="Arial" pitchFamily="34" charset="0"/>
            </a:endParaRPr>
          </a:p>
          <a:p>
            <a:pPr algn="just"/>
            <a:r>
              <a:rPr lang="es-MX" sz="1400" dirty="0">
                <a:latin typeface="Arial" pitchFamily="34" charset="0"/>
                <a:cs typeface="Arial" pitchFamily="34" charset="0"/>
              </a:rPr>
              <a:t>8. Licencias para sistemas informáticos</a:t>
            </a:r>
          </a:p>
          <a:p>
            <a:pPr algn="just"/>
            <a:endParaRPr lang="es-ES" sz="1050" b="1" dirty="0">
              <a:latin typeface="Arial" pitchFamily="34" charset="0"/>
              <a:cs typeface="Arial" pitchFamily="34" charset="0"/>
            </a:endParaRPr>
          </a:p>
        </p:txBody>
      </p:sp>
      <p:graphicFrame>
        <p:nvGraphicFramePr>
          <p:cNvPr id="7" name="Tabla 6"/>
          <p:cNvGraphicFramePr>
            <a:graphicFrameLocks noGrp="1"/>
          </p:cNvGraphicFramePr>
          <p:nvPr>
            <p:extLst>
              <p:ext uri="{D42A27DB-BD31-4B8C-83A1-F6EECF244321}">
                <p14:modId xmlns:p14="http://schemas.microsoft.com/office/powerpoint/2010/main" val="228094325"/>
              </p:ext>
            </p:extLst>
          </p:nvPr>
        </p:nvGraphicFramePr>
        <p:xfrm>
          <a:off x="1737759" y="2189667"/>
          <a:ext cx="6718614" cy="2759387"/>
        </p:xfrm>
        <a:graphic>
          <a:graphicData uri="http://schemas.openxmlformats.org/drawingml/2006/table">
            <a:tbl>
              <a:tblPr firstRow="1" bandRow="1">
                <a:tableStyleId>{5C22544A-7EE6-4342-B048-85BDC9FD1C3A}</a:tableStyleId>
              </a:tblPr>
              <a:tblGrid>
                <a:gridCol w="5356447">
                  <a:extLst>
                    <a:ext uri="{9D8B030D-6E8A-4147-A177-3AD203B41FA5}">
                      <a16:colId xmlns:a16="http://schemas.microsoft.com/office/drawing/2014/main" xmlns="" val="1739370460"/>
                    </a:ext>
                  </a:extLst>
                </a:gridCol>
                <a:gridCol w="1362167">
                  <a:extLst>
                    <a:ext uri="{9D8B030D-6E8A-4147-A177-3AD203B41FA5}">
                      <a16:colId xmlns:a16="http://schemas.microsoft.com/office/drawing/2014/main" xmlns="" val="2128347189"/>
                    </a:ext>
                  </a:extLst>
                </a:gridCol>
              </a:tblGrid>
              <a:tr h="194310">
                <a:tc>
                  <a:txBody>
                    <a:bodyPr/>
                    <a:lstStyle/>
                    <a:p>
                      <a:pPr algn="ctr"/>
                      <a:r>
                        <a:rPr lang="es-MX" sz="1000" dirty="0" smtClean="0">
                          <a:solidFill>
                            <a:schemeClr val="tx1"/>
                          </a:solidFill>
                          <a:latin typeface="Arial" panose="020B0604020202020204" pitchFamily="34" charset="0"/>
                          <a:cs typeface="Arial" panose="020B0604020202020204" pitchFamily="34" charset="0"/>
                        </a:rPr>
                        <a:t>Concepto</a:t>
                      </a:r>
                      <a:endParaRPr lang="es-MX" sz="1000" dirty="0">
                        <a:solidFill>
                          <a:schemeClr val="tx1"/>
                        </a:solidFill>
                        <a:latin typeface="Arial" panose="020B0604020202020204" pitchFamily="34" charset="0"/>
                        <a:cs typeface="Arial" panose="020B0604020202020204" pitchFamily="34" charset="0"/>
                      </a:endParaRPr>
                    </a:p>
                  </a:txBody>
                  <a:tcPr marL="68580" marR="68580" marT="34290" marB="34290" anchor="ctr">
                    <a:solidFill>
                      <a:srgbClr val="C7BF95"/>
                    </a:solidFill>
                  </a:tcPr>
                </a:tc>
                <a:tc>
                  <a:txBody>
                    <a:bodyPr/>
                    <a:lstStyle/>
                    <a:p>
                      <a:pPr algn="ctr"/>
                      <a:r>
                        <a:rPr lang="es-MX" sz="1000" dirty="0" smtClean="0">
                          <a:solidFill>
                            <a:schemeClr val="tx1"/>
                          </a:solidFill>
                          <a:latin typeface="Arial" panose="020B0604020202020204" pitchFamily="34" charset="0"/>
                          <a:cs typeface="Arial" panose="020B0604020202020204" pitchFamily="34" charset="0"/>
                        </a:rPr>
                        <a:t>Costo</a:t>
                      </a:r>
                      <a:endParaRPr lang="es-MX" sz="1000" dirty="0">
                        <a:solidFill>
                          <a:schemeClr val="tx1"/>
                        </a:solidFill>
                        <a:latin typeface="Arial" panose="020B0604020202020204" pitchFamily="34" charset="0"/>
                        <a:cs typeface="Arial" panose="020B0604020202020204" pitchFamily="34" charset="0"/>
                      </a:endParaRPr>
                    </a:p>
                  </a:txBody>
                  <a:tcPr marL="68580" marR="68580" marT="34290" marB="34290" anchor="ctr">
                    <a:solidFill>
                      <a:srgbClr val="C7BF95"/>
                    </a:solidFill>
                  </a:tcPr>
                </a:tc>
                <a:extLst>
                  <a:ext uri="{0D108BD9-81ED-4DB2-BD59-A6C34878D82A}">
                    <a16:rowId xmlns:a16="http://schemas.microsoft.com/office/drawing/2014/main" xmlns="" val="1875907390"/>
                  </a:ext>
                </a:extLst>
              </a:tr>
              <a:tr h="251451">
                <a:tc>
                  <a:txBody>
                    <a:bodyPr/>
                    <a:lstStyle/>
                    <a:p>
                      <a:pPr algn="ctr" fontAlgn="ctr"/>
                      <a:r>
                        <a:rPr lang="es-MX" sz="1100" b="1" u="none" strike="noStrike" dirty="0">
                          <a:effectLst/>
                          <a:latin typeface="Arial" panose="020B0604020202020204" pitchFamily="34" charset="0"/>
                          <a:cs typeface="Arial" panose="020B0604020202020204" pitchFamily="34" charset="0"/>
                        </a:rPr>
                        <a:t>ADOBE </a:t>
                      </a:r>
                      <a:r>
                        <a:rPr lang="es-MX" sz="1100" b="1" u="none" strike="noStrike" dirty="0" err="1">
                          <a:effectLst/>
                          <a:latin typeface="Arial" panose="020B0604020202020204" pitchFamily="34" charset="0"/>
                          <a:cs typeface="Arial" panose="020B0604020202020204" pitchFamily="34" charset="0"/>
                        </a:rPr>
                        <a:t>CREATIVE</a:t>
                      </a:r>
                      <a:r>
                        <a:rPr lang="es-MX" sz="1100" b="1" u="none" strike="noStrike" dirty="0">
                          <a:effectLst/>
                          <a:latin typeface="Arial" panose="020B0604020202020204" pitchFamily="34" charset="0"/>
                          <a:cs typeface="Arial" panose="020B0604020202020204" pitchFamily="34" charset="0"/>
                        </a:rPr>
                        <a:t> CLOUD (ANUAL)</a:t>
                      </a:r>
                      <a:endParaRPr lang="es-MX" sz="1100" b="1"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ctr">
                    <a:solidFill>
                      <a:srgbClr val="C7BF95">
                        <a:alpha val="30000"/>
                      </a:srgbClr>
                    </a:solidFill>
                  </a:tcPr>
                </a:tc>
                <a:tc>
                  <a:txBody>
                    <a:bodyPr/>
                    <a:lstStyle/>
                    <a:p>
                      <a:pPr algn="ctr" fontAlgn="ctr"/>
                      <a:r>
                        <a:rPr lang="es-MX" sz="1100" b="1" u="none" strike="noStrike" dirty="0" smtClean="0">
                          <a:effectLst/>
                          <a:latin typeface="Arial" panose="020B0604020202020204" pitchFamily="34" charset="0"/>
                          <a:cs typeface="Arial" panose="020B0604020202020204" pitchFamily="34" charset="0"/>
                        </a:rPr>
                        <a:t>$ 82,707.00</a:t>
                      </a:r>
                      <a:endParaRPr lang="es-MX" sz="1100" b="1"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ctr">
                    <a:solidFill>
                      <a:srgbClr val="C7BF95">
                        <a:alpha val="30000"/>
                      </a:srgbClr>
                    </a:solidFill>
                  </a:tcPr>
                </a:tc>
                <a:extLst>
                  <a:ext uri="{0D108BD9-81ED-4DB2-BD59-A6C34878D82A}">
                    <a16:rowId xmlns:a16="http://schemas.microsoft.com/office/drawing/2014/main" xmlns="" val="1158799346"/>
                  </a:ext>
                </a:extLst>
              </a:tr>
              <a:tr h="183097">
                <a:tc>
                  <a:txBody>
                    <a:bodyPr/>
                    <a:lstStyle/>
                    <a:p>
                      <a:pPr algn="ctr" fontAlgn="ctr"/>
                      <a:r>
                        <a:rPr lang="es-ES" sz="1100" b="1" u="none" strike="noStrike" dirty="0">
                          <a:effectLst/>
                          <a:latin typeface="Arial" panose="020B0604020202020204" pitchFamily="34" charset="0"/>
                          <a:cs typeface="Arial" panose="020B0604020202020204" pitchFamily="34" charset="0"/>
                        </a:rPr>
                        <a:t>ANTIVIRUS CONSEJOS DISTRITALES Y MUNICIPALES (6 MESES)</a:t>
                      </a:r>
                      <a:endParaRPr lang="es-ES" sz="1100" b="1"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ctr">
                    <a:solidFill>
                      <a:srgbClr val="C7BF95">
                        <a:alpha val="30000"/>
                      </a:srgbClr>
                    </a:solidFill>
                  </a:tcPr>
                </a:tc>
                <a:tc>
                  <a:txBody>
                    <a:bodyPr/>
                    <a:lstStyle/>
                    <a:p>
                      <a:pPr algn="ctr" fontAlgn="ctr"/>
                      <a:r>
                        <a:rPr lang="es-MX" sz="1100" b="1" u="none" strike="noStrike" dirty="0" smtClean="0">
                          <a:effectLst/>
                          <a:latin typeface="Arial" panose="020B0604020202020204" pitchFamily="34" charset="0"/>
                          <a:cs typeface="Arial" panose="020B0604020202020204" pitchFamily="34" charset="0"/>
                        </a:rPr>
                        <a:t>$ 139,200.00</a:t>
                      </a:r>
                      <a:endParaRPr lang="es-MX" sz="1100" b="1"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ctr">
                    <a:solidFill>
                      <a:srgbClr val="C7BF95">
                        <a:alpha val="30000"/>
                      </a:srgbClr>
                    </a:solidFill>
                  </a:tcPr>
                </a:tc>
                <a:extLst>
                  <a:ext uri="{0D108BD9-81ED-4DB2-BD59-A6C34878D82A}">
                    <a16:rowId xmlns:a16="http://schemas.microsoft.com/office/drawing/2014/main" xmlns="" val="640923161"/>
                  </a:ext>
                </a:extLst>
              </a:tr>
              <a:tr h="251523">
                <a:tc>
                  <a:txBody>
                    <a:bodyPr/>
                    <a:lstStyle/>
                    <a:p>
                      <a:pPr algn="ctr" fontAlgn="ctr"/>
                      <a:r>
                        <a:rPr lang="es-ES" sz="1100" b="1" u="none" strike="noStrike" dirty="0">
                          <a:effectLst/>
                          <a:latin typeface="Arial" panose="020B0604020202020204" pitchFamily="34" charset="0"/>
                          <a:cs typeface="Arial" panose="020B0604020202020204" pitchFamily="34" charset="0"/>
                        </a:rPr>
                        <a:t>ANTIVIRUS EQUIPOS PREP CATD´S Y CCV (3 MESES)</a:t>
                      </a:r>
                      <a:endParaRPr lang="es-ES" sz="1100" b="1"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ctr">
                    <a:solidFill>
                      <a:srgbClr val="C7BF95">
                        <a:alpha val="30000"/>
                      </a:srgbClr>
                    </a:solidFill>
                  </a:tcPr>
                </a:tc>
                <a:tc>
                  <a:txBody>
                    <a:bodyPr/>
                    <a:lstStyle/>
                    <a:p>
                      <a:pPr algn="ctr" fontAlgn="ctr"/>
                      <a:r>
                        <a:rPr lang="es-MX" sz="1100" b="1" u="none" strike="noStrike" dirty="0" smtClean="0">
                          <a:effectLst/>
                          <a:latin typeface="Arial" panose="020B0604020202020204" pitchFamily="34" charset="0"/>
                          <a:cs typeface="Arial" panose="020B0604020202020204" pitchFamily="34" charset="0"/>
                        </a:rPr>
                        <a:t>$ 139,200.00</a:t>
                      </a:r>
                      <a:endParaRPr lang="es-MX" sz="1100" b="1"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ctr">
                    <a:solidFill>
                      <a:srgbClr val="C7BF95">
                        <a:alpha val="30000"/>
                      </a:srgbClr>
                    </a:solidFill>
                  </a:tcPr>
                </a:tc>
                <a:extLst>
                  <a:ext uri="{0D108BD9-81ED-4DB2-BD59-A6C34878D82A}">
                    <a16:rowId xmlns:a16="http://schemas.microsoft.com/office/drawing/2014/main" xmlns="" val="2907021864"/>
                  </a:ext>
                </a:extLst>
              </a:tr>
              <a:tr h="196755">
                <a:tc>
                  <a:txBody>
                    <a:bodyPr/>
                    <a:lstStyle/>
                    <a:p>
                      <a:pPr algn="ctr" fontAlgn="ctr"/>
                      <a:r>
                        <a:rPr lang="es-MX" sz="1100" b="1" u="none" strike="noStrike" dirty="0">
                          <a:effectLst/>
                          <a:latin typeface="Arial" panose="020B0604020202020204" pitchFamily="34" charset="0"/>
                          <a:cs typeface="Arial" panose="020B0604020202020204" pitchFamily="34" charset="0"/>
                        </a:rPr>
                        <a:t>RENTA DE LICENCIAS DE OFFICE STANDARD (5 MESES)</a:t>
                      </a:r>
                      <a:endParaRPr lang="es-MX" sz="1100" b="1"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ctr">
                    <a:solidFill>
                      <a:srgbClr val="C7BF95">
                        <a:alpha val="30000"/>
                      </a:srgbClr>
                    </a:solidFill>
                  </a:tcPr>
                </a:tc>
                <a:tc>
                  <a:txBody>
                    <a:bodyPr/>
                    <a:lstStyle/>
                    <a:p>
                      <a:pPr algn="ctr" fontAlgn="ctr"/>
                      <a:r>
                        <a:rPr lang="es-MX" sz="1100" b="1" u="none" strike="noStrike" dirty="0" smtClean="0">
                          <a:effectLst/>
                          <a:latin typeface="Arial" panose="020B0604020202020204" pitchFamily="34" charset="0"/>
                          <a:cs typeface="Arial" panose="020B0604020202020204" pitchFamily="34" charset="0"/>
                        </a:rPr>
                        <a:t>$ 334,100.00</a:t>
                      </a:r>
                      <a:endParaRPr lang="es-MX" sz="1100" b="1"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ctr">
                    <a:solidFill>
                      <a:srgbClr val="C7BF95">
                        <a:alpha val="30000"/>
                      </a:srgbClr>
                    </a:solidFill>
                  </a:tcPr>
                </a:tc>
                <a:extLst>
                  <a:ext uri="{0D108BD9-81ED-4DB2-BD59-A6C34878D82A}">
                    <a16:rowId xmlns:a16="http://schemas.microsoft.com/office/drawing/2014/main" xmlns="" val="4289684955"/>
                  </a:ext>
                </a:extLst>
              </a:tr>
              <a:tr h="216164">
                <a:tc>
                  <a:txBody>
                    <a:bodyPr/>
                    <a:lstStyle/>
                    <a:p>
                      <a:pPr algn="ctr" fontAlgn="ctr"/>
                      <a:r>
                        <a:rPr lang="es-MX" sz="1100" b="1" u="none" strike="noStrike" dirty="0">
                          <a:effectLst/>
                          <a:latin typeface="Arial" panose="020B0604020202020204" pitchFamily="34" charset="0"/>
                          <a:cs typeface="Arial" panose="020B0604020202020204" pitchFamily="34" charset="0"/>
                        </a:rPr>
                        <a:t>WINDOWS 10</a:t>
                      </a:r>
                      <a:endParaRPr lang="es-MX" sz="1100" b="1"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ctr">
                    <a:solidFill>
                      <a:srgbClr val="C7BF95">
                        <a:alpha val="30000"/>
                      </a:srgbClr>
                    </a:solidFill>
                  </a:tcPr>
                </a:tc>
                <a:tc>
                  <a:txBody>
                    <a:bodyPr/>
                    <a:lstStyle/>
                    <a:p>
                      <a:pPr algn="ctr" fontAlgn="ctr"/>
                      <a:r>
                        <a:rPr lang="es-MX" sz="1100" b="1" u="none" strike="noStrike" dirty="0" smtClean="0">
                          <a:effectLst/>
                          <a:latin typeface="Arial" panose="020B0604020202020204" pitchFamily="34" charset="0"/>
                          <a:cs typeface="Arial" panose="020B0604020202020204" pitchFamily="34" charset="0"/>
                        </a:rPr>
                        <a:t>$ 43,848.00</a:t>
                      </a:r>
                      <a:endParaRPr lang="es-MX" sz="1100" b="1"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ctr">
                    <a:solidFill>
                      <a:srgbClr val="C7BF95">
                        <a:alpha val="30000"/>
                      </a:srgbClr>
                    </a:solidFill>
                  </a:tcPr>
                </a:tc>
                <a:extLst>
                  <a:ext uri="{0D108BD9-81ED-4DB2-BD59-A6C34878D82A}">
                    <a16:rowId xmlns:a16="http://schemas.microsoft.com/office/drawing/2014/main" xmlns="" val="1128203722"/>
                  </a:ext>
                </a:extLst>
              </a:tr>
              <a:tr h="202218">
                <a:tc>
                  <a:txBody>
                    <a:bodyPr/>
                    <a:lstStyle/>
                    <a:p>
                      <a:pPr algn="ctr" fontAlgn="ctr"/>
                      <a:r>
                        <a:rPr lang="es-MX" sz="1100" b="1" u="none" strike="noStrike">
                          <a:effectLst/>
                          <a:latin typeface="Arial" panose="020B0604020202020204" pitchFamily="34" charset="0"/>
                          <a:cs typeface="Arial" panose="020B0604020202020204" pitchFamily="34" charset="0"/>
                        </a:rPr>
                        <a:t>WINDOWS SERVER 2022 STANDARD</a:t>
                      </a:r>
                      <a:endParaRPr lang="es-MX" sz="1100" b="1" i="0" u="none" strike="noStrike">
                        <a:solidFill>
                          <a:srgbClr val="000000"/>
                        </a:solidFill>
                        <a:effectLst/>
                        <a:latin typeface="Arial" panose="020B0604020202020204" pitchFamily="34" charset="0"/>
                        <a:cs typeface="Arial" panose="020B0604020202020204" pitchFamily="34" charset="0"/>
                      </a:endParaRPr>
                    </a:p>
                  </a:txBody>
                  <a:tcPr marL="7144" marR="7144" marT="7144" marB="0" anchor="ctr">
                    <a:solidFill>
                      <a:srgbClr val="C7BF95">
                        <a:alpha val="30000"/>
                      </a:srgbClr>
                    </a:solidFill>
                  </a:tcPr>
                </a:tc>
                <a:tc>
                  <a:txBody>
                    <a:bodyPr/>
                    <a:lstStyle/>
                    <a:p>
                      <a:pPr algn="ctr" fontAlgn="ctr"/>
                      <a:r>
                        <a:rPr lang="es-MX" sz="1100" b="1" u="none" strike="noStrike" dirty="0" smtClean="0">
                          <a:effectLst/>
                          <a:latin typeface="Arial" panose="020B0604020202020204" pitchFamily="34" charset="0"/>
                          <a:cs typeface="Arial" panose="020B0604020202020204" pitchFamily="34" charset="0"/>
                        </a:rPr>
                        <a:t>$ 70,800.00</a:t>
                      </a:r>
                      <a:endParaRPr lang="es-MX" sz="1100" b="1"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ctr">
                    <a:solidFill>
                      <a:srgbClr val="C7BF95">
                        <a:alpha val="30000"/>
                      </a:srgbClr>
                    </a:solidFill>
                  </a:tcPr>
                </a:tc>
                <a:extLst>
                  <a:ext uri="{0D108BD9-81ED-4DB2-BD59-A6C34878D82A}">
                    <a16:rowId xmlns:a16="http://schemas.microsoft.com/office/drawing/2014/main" xmlns="" val="3042754633"/>
                  </a:ext>
                </a:extLst>
              </a:tr>
              <a:tr h="174326">
                <a:tc>
                  <a:txBody>
                    <a:bodyPr/>
                    <a:lstStyle/>
                    <a:p>
                      <a:pPr algn="ctr" fontAlgn="ctr"/>
                      <a:r>
                        <a:rPr lang="en-US" sz="1100" b="1" u="none" strike="noStrike" dirty="0">
                          <a:effectLst/>
                          <a:latin typeface="Arial" panose="020B0604020202020204" pitchFamily="34" charset="0"/>
                          <a:cs typeface="Arial" panose="020B0604020202020204" pitchFamily="34" charset="0"/>
                        </a:rPr>
                        <a:t>10-PACK WINDOWS SERVER 2022/2019 USER CALS</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ctr">
                    <a:solidFill>
                      <a:srgbClr val="C7BF95">
                        <a:alpha val="30000"/>
                      </a:srgbClr>
                    </a:solidFill>
                  </a:tcPr>
                </a:tc>
                <a:tc>
                  <a:txBody>
                    <a:bodyPr/>
                    <a:lstStyle/>
                    <a:p>
                      <a:pPr algn="ctr" fontAlgn="ctr"/>
                      <a:r>
                        <a:rPr lang="es-MX" sz="1100" b="1" u="none" strike="noStrike" dirty="0" smtClean="0">
                          <a:effectLst/>
                          <a:latin typeface="Arial" panose="020B0604020202020204" pitchFamily="34" charset="0"/>
                          <a:cs typeface="Arial" panose="020B0604020202020204" pitchFamily="34" charset="0"/>
                        </a:rPr>
                        <a:t>$ 18,718.00</a:t>
                      </a:r>
                      <a:endParaRPr lang="es-MX" sz="1100" b="1"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ctr">
                    <a:solidFill>
                      <a:srgbClr val="C7BF95">
                        <a:alpha val="30000"/>
                      </a:srgbClr>
                    </a:solidFill>
                  </a:tcPr>
                </a:tc>
                <a:extLst>
                  <a:ext uri="{0D108BD9-81ED-4DB2-BD59-A6C34878D82A}">
                    <a16:rowId xmlns:a16="http://schemas.microsoft.com/office/drawing/2014/main" xmlns="" val="3462419935"/>
                  </a:ext>
                </a:extLst>
              </a:tr>
              <a:tr h="221069">
                <a:tc>
                  <a:txBody>
                    <a:bodyPr/>
                    <a:lstStyle/>
                    <a:p>
                      <a:pPr algn="ctr" fontAlgn="ctr"/>
                      <a:r>
                        <a:rPr lang="en-US" sz="1100" b="1" u="none" strike="noStrike" dirty="0">
                          <a:effectLst/>
                          <a:latin typeface="Arial" panose="020B0604020202020204" pitchFamily="34" charset="0"/>
                          <a:cs typeface="Arial" panose="020B0604020202020204" pitchFamily="34" charset="0"/>
                        </a:rPr>
                        <a:t>10-PACK WINDOWS SERVER 2022/2019 DEVICE </a:t>
                      </a:r>
                      <a:r>
                        <a:rPr lang="en-US" sz="1100" b="1" u="none" strike="noStrike" dirty="0" err="1">
                          <a:effectLst/>
                          <a:latin typeface="Arial" panose="020B0604020202020204" pitchFamily="34" charset="0"/>
                          <a:cs typeface="Arial" panose="020B0604020202020204" pitchFamily="34" charset="0"/>
                        </a:rPr>
                        <a:t>CALS</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ctr">
                    <a:solidFill>
                      <a:srgbClr val="C7BF95">
                        <a:alpha val="30000"/>
                      </a:srgbClr>
                    </a:solidFill>
                  </a:tcPr>
                </a:tc>
                <a:tc>
                  <a:txBody>
                    <a:bodyPr/>
                    <a:lstStyle/>
                    <a:p>
                      <a:pPr algn="ctr" fontAlgn="ctr"/>
                      <a:r>
                        <a:rPr lang="es-MX" sz="1100" b="1" u="none" strike="noStrike" dirty="0" smtClean="0">
                          <a:effectLst/>
                          <a:latin typeface="Arial" panose="020B0604020202020204" pitchFamily="34" charset="0"/>
                          <a:cs typeface="Arial" panose="020B0604020202020204" pitchFamily="34" charset="0"/>
                        </a:rPr>
                        <a:t>$ 9,359.00</a:t>
                      </a:r>
                      <a:endParaRPr lang="es-MX" sz="1100" b="1"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ctr">
                    <a:solidFill>
                      <a:srgbClr val="C7BF95">
                        <a:alpha val="30000"/>
                      </a:srgbClr>
                    </a:solidFill>
                  </a:tcPr>
                </a:tc>
                <a:extLst>
                  <a:ext uri="{0D108BD9-81ED-4DB2-BD59-A6C34878D82A}">
                    <a16:rowId xmlns:a16="http://schemas.microsoft.com/office/drawing/2014/main" xmlns="" val="1071209460"/>
                  </a:ext>
                </a:extLst>
              </a:tr>
              <a:tr h="235744">
                <a:tc>
                  <a:txBody>
                    <a:bodyPr/>
                    <a:lstStyle/>
                    <a:p>
                      <a:pPr algn="ctr" fontAlgn="ctr"/>
                      <a:r>
                        <a:rPr lang="es-ES" sz="1100" b="1" u="none" strike="noStrike" dirty="0">
                          <a:effectLst/>
                          <a:latin typeface="Arial" panose="020B0604020202020204" pitchFamily="34" charset="0"/>
                          <a:cs typeface="Arial" panose="020B0604020202020204" pitchFamily="34" charset="0"/>
                        </a:rPr>
                        <a:t>RENOVACIÓN DE LICENCIAMIENTO FORTINET FORTIGATE FG-40F NETWORK FIREWALL</a:t>
                      </a:r>
                      <a:endParaRPr lang="es-ES" sz="1100" b="1"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ctr">
                    <a:solidFill>
                      <a:srgbClr val="C7BF95">
                        <a:alpha val="30000"/>
                      </a:srgbClr>
                    </a:solidFill>
                  </a:tcPr>
                </a:tc>
                <a:tc>
                  <a:txBody>
                    <a:bodyPr/>
                    <a:lstStyle/>
                    <a:p>
                      <a:pPr algn="ctr" fontAlgn="ctr"/>
                      <a:r>
                        <a:rPr lang="es-MX" sz="1100" b="1" u="none" strike="noStrike" dirty="0" smtClean="0">
                          <a:effectLst/>
                          <a:latin typeface="Arial" panose="020B0604020202020204" pitchFamily="34" charset="0"/>
                          <a:cs typeface="Arial" panose="020B0604020202020204" pitchFamily="34" charset="0"/>
                        </a:rPr>
                        <a:t>$ 1,330,455.00</a:t>
                      </a:r>
                      <a:endParaRPr lang="es-MX" sz="1100" b="1"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ctr">
                    <a:solidFill>
                      <a:srgbClr val="C7BF95">
                        <a:alpha val="30000"/>
                      </a:srgbClr>
                    </a:solidFill>
                  </a:tcPr>
                </a:tc>
                <a:extLst>
                  <a:ext uri="{0D108BD9-81ED-4DB2-BD59-A6C34878D82A}">
                    <a16:rowId xmlns:a16="http://schemas.microsoft.com/office/drawing/2014/main" xmlns="" val="3613010717"/>
                  </a:ext>
                </a:extLst>
              </a:tr>
              <a:tr h="242888">
                <a:tc>
                  <a:txBody>
                    <a:bodyPr/>
                    <a:lstStyle/>
                    <a:p>
                      <a:pPr algn="ctr" fontAlgn="ctr"/>
                      <a:r>
                        <a:rPr lang="es-MX" sz="1100" b="1" u="none" strike="noStrike">
                          <a:effectLst/>
                          <a:latin typeface="Arial" panose="020B0604020202020204" pitchFamily="34" charset="0"/>
                          <a:cs typeface="Arial" panose="020B0604020202020204" pitchFamily="34" charset="0"/>
                        </a:rPr>
                        <a:t>LICENCIAS DE SERVICIO DE VIDEOCONFERENCIA PARA 20 USUARIOS</a:t>
                      </a:r>
                      <a:endParaRPr lang="es-MX" sz="1100" b="1" i="0" u="none" strike="noStrike">
                        <a:solidFill>
                          <a:srgbClr val="000000"/>
                        </a:solidFill>
                        <a:effectLst/>
                        <a:latin typeface="Arial" panose="020B0604020202020204" pitchFamily="34" charset="0"/>
                        <a:cs typeface="Arial" panose="020B0604020202020204" pitchFamily="34" charset="0"/>
                      </a:endParaRPr>
                    </a:p>
                  </a:txBody>
                  <a:tcPr marL="7144" marR="7144" marT="7144" marB="0" anchor="ctr">
                    <a:solidFill>
                      <a:srgbClr val="C7BF95">
                        <a:alpha val="30000"/>
                      </a:srgbClr>
                    </a:solidFill>
                  </a:tcPr>
                </a:tc>
                <a:tc>
                  <a:txBody>
                    <a:bodyPr/>
                    <a:lstStyle/>
                    <a:p>
                      <a:pPr algn="ctr" fontAlgn="ctr"/>
                      <a:r>
                        <a:rPr lang="es-MX" sz="1100" b="1" u="none" strike="noStrike" dirty="0" smtClean="0">
                          <a:effectLst/>
                          <a:latin typeface="Arial" panose="020B0604020202020204" pitchFamily="34" charset="0"/>
                          <a:cs typeface="Arial" panose="020B0604020202020204" pitchFamily="34" charset="0"/>
                        </a:rPr>
                        <a:t>$ 131,784.00</a:t>
                      </a:r>
                      <a:endParaRPr lang="es-MX" sz="1100" b="1"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ctr">
                    <a:solidFill>
                      <a:srgbClr val="C7BF95">
                        <a:alpha val="30000"/>
                      </a:srgbClr>
                    </a:solidFill>
                  </a:tcPr>
                </a:tc>
                <a:extLst>
                  <a:ext uri="{0D108BD9-81ED-4DB2-BD59-A6C34878D82A}">
                    <a16:rowId xmlns:a16="http://schemas.microsoft.com/office/drawing/2014/main" xmlns="" val="1464504496"/>
                  </a:ext>
                </a:extLst>
              </a:tr>
              <a:tr h="256034">
                <a:tc>
                  <a:txBody>
                    <a:bodyPr/>
                    <a:lstStyle/>
                    <a:p>
                      <a:pPr algn="ctr" fontAlgn="b"/>
                      <a:r>
                        <a:rPr lang="es-MX" sz="1100" b="1" i="0" u="none" strike="noStrike" dirty="0" smtClean="0">
                          <a:solidFill>
                            <a:srgbClr val="000000"/>
                          </a:solidFill>
                          <a:effectLst/>
                          <a:latin typeface="Arial" panose="020B0604020202020204" pitchFamily="34" charset="0"/>
                          <a:cs typeface="Arial" panose="020B0604020202020204" pitchFamily="34" charset="0"/>
                        </a:rPr>
                        <a:t>Total</a:t>
                      </a:r>
                      <a:endParaRPr lang="es-MX" sz="1100" b="1"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b">
                    <a:solidFill>
                      <a:srgbClr val="C7BF95">
                        <a:alpha val="30000"/>
                      </a:srgbClr>
                    </a:solidFill>
                  </a:tcPr>
                </a:tc>
                <a:tc>
                  <a:txBody>
                    <a:bodyPr/>
                    <a:lstStyle/>
                    <a:p>
                      <a:pPr algn="ctr" fontAlgn="b"/>
                      <a:r>
                        <a:rPr lang="es-MX" sz="1100" b="1" u="none" strike="noStrike" dirty="0" smtClean="0">
                          <a:effectLst/>
                          <a:latin typeface="Arial" panose="020B0604020202020204" pitchFamily="34" charset="0"/>
                          <a:cs typeface="Arial" panose="020B0604020202020204" pitchFamily="34" charset="0"/>
                        </a:rPr>
                        <a:t>$ 2,300,171.00</a:t>
                      </a:r>
                      <a:endParaRPr lang="es-MX" sz="1100" b="1"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b">
                    <a:solidFill>
                      <a:srgbClr val="C7BF95">
                        <a:alpha val="30000"/>
                      </a:srgbClr>
                    </a:solidFill>
                  </a:tcPr>
                </a:tc>
                <a:extLst>
                  <a:ext uri="{0D108BD9-81ED-4DB2-BD59-A6C34878D82A}">
                    <a16:rowId xmlns:a16="http://schemas.microsoft.com/office/drawing/2014/main" xmlns="" val="2865142809"/>
                  </a:ext>
                </a:extLst>
              </a:tr>
            </a:tbl>
          </a:graphicData>
        </a:graphic>
      </p:graphicFrame>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7793" y="274275"/>
            <a:ext cx="880942" cy="957696"/>
          </a:xfrm>
          <a:prstGeom prst="rect">
            <a:avLst/>
          </a:prstGeom>
        </p:spPr>
      </p:pic>
      <p:pic>
        <p:nvPicPr>
          <p:cNvPr id="10" name="Imagen 9"/>
          <p:cNvPicPr>
            <a:picLocks noChangeAspect="1"/>
          </p:cNvPicPr>
          <p:nvPr/>
        </p:nvPicPr>
        <p:blipFill rotWithShape="1">
          <a:blip r:embed="rId3" cstate="print">
            <a:extLst>
              <a:ext uri="{28A0092B-C50C-407E-A947-70E740481C1C}">
                <a14:useLocalDpi xmlns:a14="http://schemas.microsoft.com/office/drawing/2010/main" val="0"/>
              </a:ext>
            </a:extLst>
          </a:blip>
          <a:srcRect l="5624" t="5927" r="6234"/>
          <a:stretch/>
        </p:blipFill>
        <p:spPr>
          <a:xfrm>
            <a:off x="557723" y="274274"/>
            <a:ext cx="1303734" cy="957697"/>
          </a:xfrm>
          <a:prstGeom prst="rect">
            <a:avLst/>
          </a:prstGeom>
        </p:spPr>
      </p:pic>
      <p:sp>
        <p:nvSpPr>
          <p:cNvPr id="12" name="CuadroTexto 11"/>
          <p:cNvSpPr txBox="1"/>
          <p:nvPr/>
        </p:nvSpPr>
        <p:spPr>
          <a:xfrm>
            <a:off x="8367714" y="6256157"/>
            <a:ext cx="441022" cy="369332"/>
          </a:xfrm>
          <a:prstGeom prst="rect">
            <a:avLst/>
          </a:prstGeom>
          <a:noFill/>
        </p:spPr>
        <p:txBody>
          <a:bodyPr wrap="square" rtlCol="0">
            <a:spAutoFit/>
          </a:bodyPr>
          <a:lstStyle/>
          <a:p>
            <a:pPr algn="r"/>
            <a:r>
              <a:rPr lang="es-ES" dirty="0" smtClean="0"/>
              <a:t>14</a:t>
            </a:r>
            <a:endParaRPr lang="es-ES" dirty="0"/>
          </a:p>
        </p:txBody>
      </p:sp>
    </p:spTree>
    <p:extLst>
      <p:ext uri="{BB962C8B-B14F-4D97-AF65-F5344CB8AC3E}">
        <p14:creationId xmlns:p14="http://schemas.microsoft.com/office/powerpoint/2010/main" val="41930243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1050131" y="-232511"/>
            <a:ext cx="8093869" cy="6858000"/>
          </a:xfrm>
          <a:prstGeom prst="rect">
            <a:avLst/>
          </a:prstGeom>
          <a:solidFill>
            <a:srgbClr val="C7BF9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11" name="Rectángulo 10"/>
          <p:cNvSpPr/>
          <p:nvPr/>
        </p:nvSpPr>
        <p:spPr>
          <a:xfrm>
            <a:off x="1" y="0"/>
            <a:ext cx="1050131" cy="6858000"/>
          </a:xfrm>
          <a:prstGeom prst="rect">
            <a:avLst/>
          </a:prstGeom>
          <a:solidFill>
            <a:srgbClr val="867B46">
              <a:alpha val="30196"/>
            </a:srgbClr>
          </a:solidFill>
          <a:ln>
            <a:noFill/>
          </a:ln>
          <a:effectLst>
            <a:outerShdw blurRad="50800" dist="38100" sx="101000" sy="101000" algn="l" rotWithShape="0">
              <a:srgbClr val="867B46">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6" name="1 Marcador de contenido"/>
          <p:cNvSpPr txBox="1">
            <a:spLocks/>
          </p:cNvSpPr>
          <p:nvPr/>
        </p:nvSpPr>
        <p:spPr>
          <a:xfrm>
            <a:off x="1050131" y="1029242"/>
            <a:ext cx="7365478" cy="1552438"/>
          </a:xfrm>
          <a:prstGeom prst="rect">
            <a:avLst/>
          </a:prstGeom>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ES" sz="1600" b="1" dirty="0">
                <a:latin typeface="Arial" pitchFamily="34" charset="0"/>
                <a:cs typeface="Arial" pitchFamily="34" charset="0"/>
              </a:rPr>
              <a:t>Gasto Electoral 2024</a:t>
            </a:r>
          </a:p>
          <a:p>
            <a:endParaRPr lang="es-ES" sz="1050" b="1" dirty="0">
              <a:latin typeface="Arial" pitchFamily="34" charset="0"/>
              <a:cs typeface="Arial" pitchFamily="34" charset="0"/>
            </a:endParaRPr>
          </a:p>
        </p:txBody>
      </p:sp>
      <p:sp>
        <p:nvSpPr>
          <p:cNvPr id="7" name="1 Marcador de contenido"/>
          <p:cNvSpPr txBox="1">
            <a:spLocks/>
          </p:cNvSpPr>
          <p:nvPr/>
        </p:nvSpPr>
        <p:spPr>
          <a:xfrm>
            <a:off x="1002236" y="1380141"/>
            <a:ext cx="7365478" cy="5078324"/>
          </a:xfrm>
          <a:prstGeom prst="rect">
            <a:avLst/>
          </a:prstGeom>
        </p:spPr>
        <p:txBody>
          <a:bodyPr vert="horz">
            <a:norm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0" indent="0" algn="just">
              <a:buNone/>
            </a:pPr>
            <a:r>
              <a:rPr lang="es-MX" sz="1400" dirty="0">
                <a:latin typeface="Arial" pitchFamily="34" charset="0"/>
                <a:cs typeface="Arial" pitchFamily="34" charset="0"/>
              </a:rPr>
              <a:t>Adicional a los notas de recursos financieros que requieren los proyectos estratégicos mencionados, en oficinas centrales del Instituto y en la sede alterna se contrata personal temporal que apoya a las Direcciones y Unidades, así como de materiales y suministros de papelería, consumibles de equipo de cómputo, consumos de alimentos de personal pago de servicios básicos, </a:t>
            </a:r>
          </a:p>
          <a:p>
            <a:pPr marL="0" indent="0" algn="just">
              <a:buNone/>
            </a:pPr>
            <a:r>
              <a:rPr lang="es-MX" sz="1400" dirty="0">
                <a:latin typeface="Arial" pitchFamily="34" charset="0"/>
                <a:cs typeface="Arial" pitchFamily="34" charset="0"/>
              </a:rPr>
              <a:t>Además de servicio telefónico, internet y troncales digitales para enlaces a los 76 consejos electorales,  arrendamiento de la oficina alterna, renta de la salón para la sala de prensa, </a:t>
            </a:r>
            <a:r>
              <a:rPr lang="es-MX" sz="1400" dirty="0" err="1">
                <a:latin typeface="Arial" pitchFamily="34" charset="0"/>
                <a:cs typeface="Arial" pitchFamily="34" charset="0"/>
              </a:rPr>
              <a:t>personificadores</a:t>
            </a:r>
            <a:r>
              <a:rPr lang="es-MX" sz="1400" dirty="0">
                <a:latin typeface="Arial" pitchFamily="34" charset="0"/>
                <a:cs typeface="Arial" pitchFamily="34" charset="0"/>
              </a:rPr>
              <a:t> de representantes de partidos políticos,  impresión de lonas para consejos electorales, viáticos para pago de nóminas, pago de servicios básicos, pago de proveedores de los 76 consejos electorales, así como  pago de impuestos estatales sobre nómina, entre otros</a:t>
            </a:r>
          </a:p>
          <a:p>
            <a:pPr marL="0" indent="0" algn="just">
              <a:buNone/>
            </a:pPr>
            <a:r>
              <a:rPr lang="es-MX" sz="1400" dirty="0" err="1">
                <a:latin typeface="Arial" pitchFamily="34" charset="0"/>
                <a:cs typeface="Arial" pitchFamily="34" charset="0"/>
              </a:rPr>
              <a:t>Resumiento</a:t>
            </a:r>
            <a:r>
              <a:rPr lang="es-MX" sz="1400" dirty="0">
                <a:latin typeface="Arial" pitchFamily="34" charset="0"/>
                <a:cs typeface="Arial" pitchFamily="34" charset="0"/>
              </a:rPr>
              <a:t> que para atender cabalmente todas las actividades del Proceso Electoral Ordinario 2023-204, requerimos una ampliación presupuestal por la siguiente </a:t>
            </a:r>
            <a:r>
              <a:rPr lang="es-MX" sz="1400" dirty="0" err="1">
                <a:latin typeface="Arial" pitchFamily="34" charset="0"/>
                <a:cs typeface="Arial" pitchFamily="34" charset="0"/>
              </a:rPr>
              <a:t>cfantidad</a:t>
            </a:r>
            <a:endParaRPr lang="es-MX" sz="1400" dirty="0">
              <a:latin typeface="Arial" pitchFamily="34" charset="0"/>
              <a:cs typeface="Arial" pitchFamily="34" charset="0"/>
            </a:endParaRPr>
          </a:p>
          <a:p>
            <a:pPr marL="0" indent="0" algn="just">
              <a:buNone/>
            </a:pPr>
            <a:endParaRPr lang="es-MX" sz="1400" dirty="0" smtClean="0">
              <a:latin typeface="Arial" pitchFamily="34" charset="0"/>
              <a:cs typeface="Arial" pitchFamily="34" charset="0"/>
            </a:endParaRPr>
          </a:p>
          <a:p>
            <a:pPr marL="0" indent="0" algn="just">
              <a:buNone/>
            </a:pPr>
            <a:endParaRPr lang="es-MX" sz="1400" dirty="0">
              <a:latin typeface="Arial" pitchFamily="34" charset="0"/>
              <a:cs typeface="Arial" pitchFamily="34" charset="0"/>
            </a:endParaRPr>
          </a:p>
          <a:p>
            <a:pPr marL="0" indent="0" algn="just">
              <a:buNone/>
            </a:pPr>
            <a:endParaRPr lang="es-MX" sz="1400" dirty="0" smtClean="0">
              <a:latin typeface="Arial" pitchFamily="34" charset="0"/>
              <a:cs typeface="Arial" pitchFamily="34" charset="0"/>
            </a:endParaRPr>
          </a:p>
          <a:p>
            <a:pPr marL="0" indent="0" algn="just">
              <a:buNone/>
            </a:pPr>
            <a:endParaRPr lang="es-ES" sz="1400" b="1" dirty="0">
              <a:latin typeface="Arial" pitchFamily="34" charset="0"/>
              <a:cs typeface="Arial" pitchFamily="34" charset="0"/>
            </a:endParaRPr>
          </a:p>
        </p:txBody>
      </p:sp>
      <p:pic>
        <p:nvPicPr>
          <p:cNvPr id="10" name="Imagen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7793" y="274275"/>
            <a:ext cx="880942" cy="957696"/>
          </a:xfrm>
          <a:prstGeom prst="rect">
            <a:avLst/>
          </a:prstGeom>
        </p:spPr>
      </p:pic>
      <p:pic>
        <p:nvPicPr>
          <p:cNvPr id="12" name="Imagen 11"/>
          <p:cNvPicPr>
            <a:picLocks noChangeAspect="1"/>
          </p:cNvPicPr>
          <p:nvPr/>
        </p:nvPicPr>
        <p:blipFill rotWithShape="1">
          <a:blip r:embed="rId3" cstate="print">
            <a:extLst>
              <a:ext uri="{28A0092B-C50C-407E-A947-70E740481C1C}">
                <a14:useLocalDpi xmlns:a14="http://schemas.microsoft.com/office/drawing/2010/main" val="0"/>
              </a:ext>
            </a:extLst>
          </a:blip>
          <a:srcRect l="5624" t="5927" r="6234"/>
          <a:stretch/>
        </p:blipFill>
        <p:spPr>
          <a:xfrm>
            <a:off x="557723" y="274274"/>
            <a:ext cx="1303734" cy="957697"/>
          </a:xfrm>
          <a:prstGeom prst="rect">
            <a:avLst/>
          </a:prstGeom>
        </p:spPr>
      </p:pic>
      <p:sp>
        <p:nvSpPr>
          <p:cNvPr id="13" name="CuadroTexto 12"/>
          <p:cNvSpPr txBox="1"/>
          <p:nvPr/>
        </p:nvSpPr>
        <p:spPr>
          <a:xfrm>
            <a:off x="8367714" y="6256157"/>
            <a:ext cx="441022" cy="369332"/>
          </a:xfrm>
          <a:prstGeom prst="rect">
            <a:avLst/>
          </a:prstGeom>
          <a:noFill/>
        </p:spPr>
        <p:txBody>
          <a:bodyPr wrap="square" rtlCol="0">
            <a:spAutoFit/>
          </a:bodyPr>
          <a:lstStyle/>
          <a:p>
            <a:pPr algn="r"/>
            <a:r>
              <a:rPr lang="es-ES" dirty="0" smtClean="0"/>
              <a:t>15</a:t>
            </a:r>
            <a:endParaRPr lang="es-ES" dirty="0"/>
          </a:p>
        </p:txBody>
      </p:sp>
      <p:pic>
        <p:nvPicPr>
          <p:cNvPr id="2" name="Imagen 1"/>
          <p:cNvPicPr>
            <a:picLocks noChangeAspect="1"/>
          </p:cNvPicPr>
          <p:nvPr/>
        </p:nvPicPr>
        <p:blipFill>
          <a:blip r:embed="rId4"/>
          <a:stretch>
            <a:fillRect/>
          </a:stretch>
        </p:blipFill>
        <p:spPr>
          <a:xfrm>
            <a:off x="1861457" y="4538948"/>
            <a:ext cx="5613334" cy="2003029"/>
          </a:xfrm>
          <a:prstGeom prst="rect">
            <a:avLst/>
          </a:prstGeom>
        </p:spPr>
      </p:pic>
    </p:spTree>
    <p:extLst>
      <p:ext uri="{BB962C8B-B14F-4D97-AF65-F5344CB8AC3E}">
        <p14:creationId xmlns:p14="http://schemas.microsoft.com/office/powerpoint/2010/main" val="18451608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1050132" y="0"/>
            <a:ext cx="8093869" cy="6858000"/>
          </a:xfrm>
          <a:prstGeom prst="rect">
            <a:avLst/>
          </a:prstGeom>
          <a:solidFill>
            <a:srgbClr val="C7BF9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11" name="Rectángulo 10"/>
          <p:cNvSpPr/>
          <p:nvPr/>
        </p:nvSpPr>
        <p:spPr>
          <a:xfrm>
            <a:off x="1" y="0"/>
            <a:ext cx="1050131" cy="6858000"/>
          </a:xfrm>
          <a:prstGeom prst="rect">
            <a:avLst/>
          </a:prstGeom>
          <a:solidFill>
            <a:srgbClr val="867B46">
              <a:alpha val="30196"/>
            </a:srgbClr>
          </a:solidFill>
          <a:ln>
            <a:noFill/>
          </a:ln>
          <a:effectLst>
            <a:outerShdw blurRad="50800" dist="38100" sx="101000" sy="101000" algn="l" rotWithShape="0">
              <a:srgbClr val="867B46">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6" name="1 Marcador de contenido"/>
          <p:cNvSpPr txBox="1">
            <a:spLocks/>
          </p:cNvSpPr>
          <p:nvPr/>
        </p:nvSpPr>
        <p:spPr>
          <a:xfrm>
            <a:off x="1050132" y="1231971"/>
            <a:ext cx="7365479" cy="3375116"/>
          </a:xfrm>
          <a:prstGeom prst="rect">
            <a:avLst/>
          </a:prstGeom>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ES" sz="1600" b="1" dirty="0" smtClean="0">
                <a:latin typeface="Arial" pitchFamily="34" charset="0"/>
                <a:cs typeface="Arial" pitchFamily="34" charset="0"/>
              </a:rPr>
              <a:t>Gasto </a:t>
            </a:r>
            <a:r>
              <a:rPr lang="es-ES" sz="1600" b="1" dirty="0">
                <a:latin typeface="Arial" pitchFamily="34" charset="0"/>
                <a:cs typeface="Arial" pitchFamily="34" charset="0"/>
              </a:rPr>
              <a:t>Electoral 2024</a:t>
            </a:r>
          </a:p>
          <a:p>
            <a:endParaRPr lang="es-ES" sz="1050" b="1" dirty="0">
              <a:latin typeface="Arial" pitchFamily="34" charset="0"/>
              <a:cs typeface="Arial" pitchFamily="34" charset="0"/>
            </a:endParaRPr>
          </a:p>
          <a:p>
            <a:pPr algn="just"/>
            <a:endParaRPr lang="es-MX" sz="1050" b="1" dirty="0">
              <a:latin typeface="Arial" pitchFamily="34" charset="0"/>
              <a:cs typeface="Arial" pitchFamily="34" charset="0"/>
            </a:endParaRPr>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7793" y="274275"/>
            <a:ext cx="880942" cy="957696"/>
          </a:xfrm>
          <a:prstGeom prst="rect">
            <a:avLst/>
          </a:prstGeom>
        </p:spPr>
      </p:pic>
      <p:pic>
        <p:nvPicPr>
          <p:cNvPr id="9" name="Imagen 8"/>
          <p:cNvPicPr>
            <a:picLocks noChangeAspect="1"/>
          </p:cNvPicPr>
          <p:nvPr/>
        </p:nvPicPr>
        <p:blipFill rotWithShape="1">
          <a:blip r:embed="rId3" cstate="print">
            <a:extLst>
              <a:ext uri="{28A0092B-C50C-407E-A947-70E740481C1C}">
                <a14:useLocalDpi xmlns:a14="http://schemas.microsoft.com/office/drawing/2010/main" val="0"/>
              </a:ext>
            </a:extLst>
          </a:blip>
          <a:srcRect l="5624" t="5927" r="6234"/>
          <a:stretch/>
        </p:blipFill>
        <p:spPr>
          <a:xfrm>
            <a:off x="557723" y="274274"/>
            <a:ext cx="1303734" cy="957697"/>
          </a:xfrm>
          <a:prstGeom prst="rect">
            <a:avLst/>
          </a:prstGeom>
        </p:spPr>
      </p:pic>
      <p:sp>
        <p:nvSpPr>
          <p:cNvPr id="10" name="CuadroTexto 9"/>
          <p:cNvSpPr txBox="1"/>
          <p:nvPr/>
        </p:nvSpPr>
        <p:spPr>
          <a:xfrm>
            <a:off x="8367714" y="6256157"/>
            <a:ext cx="441022" cy="369332"/>
          </a:xfrm>
          <a:prstGeom prst="rect">
            <a:avLst/>
          </a:prstGeom>
          <a:noFill/>
        </p:spPr>
        <p:txBody>
          <a:bodyPr wrap="square" rtlCol="0">
            <a:spAutoFit/>
          </a:bodyPr>
          <a:lstStyle/>
          <a:p>
            <a:pPr algn="r"/>
            <a:r>
              <a:rPr lang="es-ES" dirty="0" smtClean="0"/>
              <a:t>16</a:t>
            </a:r>
            <a:endParaRPr lang="es-ES" dirty="0"/>
          </a:p>
        </p:txBody>
      </p:sp>
    </p:spTree>
    <p:extLst>
      <p:ext uri="{BB962C8B-B14F-4D97-AF65-F5344CB8AC3E}">
        <p14:creationId xmlns:p14="http://schemas.microsoft.com/office/powerpoint/2010/main" val="1254585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1050132" y="0"/>
            <a:ext cx="8093869" cy="6858000"/>
          </a:xfrm>
          <a:prstGeom prst="rect">
            <a:avLst/>
          </a:prstGeom>
          <a:solidFill>
            <a:srgbClr val="C7BF9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11" name="Rectángulo 10"/>
          <p:cNvSpPr/>
          <p:nvPr/>
        </p:nvSpPr>
        <p:spPr>
          <a:xfrm>
            <a:off x="1" y="0"/>
            <a:ext cx="1050131" cy="6858000"/>
          </a:xfrm>
          <a:prstGeom prst="rect">
            <a:avLst/>
          </a:prstGeom>
          <a:solidFill>
            <a:srgbClr val="867B46">
              <a:alpha val="30196"/>
            </a:srgbClr>
          </a:solidFill>
          <a:ln>
            <a:noFill/>
          </a:ln>
          <a:effectLst>
            <a:outerShdw blurRad="50800" dist="38100" sx="101000" sy="101000" algn="l" rotWithShape="0">
              <a:srgbClr val="867B46">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7793" y="274275"/>
            <a:ext cx="880942" cy="957696"/>
          </a:xfrm>
          <a:prstGeom prst="rect">
            <a:avLst/>
          </a:prstGeom>
        </p:spPr>
      </p:pic>
      <p:pic>
        <p:nvPicPr>
          <p:cNvPr id="5" name="Imagen 4"/>
          <p:cNvPicPr>
            <a:picLocks noChangeAspect="1"/>
          </p:cNvPicPr>
          <p:nvPr/>
        </p:nvPicPr>
        <p:blipFill rotWithShape="1">
          <a:blip r:embed="rId3" cstate="print">
            <a:extLst>
              <a:ext uri="{28A0092B-C50C-407E-A947-70E740481C1C}">
                <a14:useLocalDpi xmlns:a14="http://schemas.microsoft.com/office/drawing/2010/main" val="0"/>
              </a:ext>
            </a:extLst>
          </a:blip>
          <a:srcRect l="5624" t="5927" r="6234"/>
          <a:stretch/>
        </p:blipFill>
        <p:spPr>
          <a:xfrm>
            <a:off x="557723" y="274274"/>
            <a:ext cx="1303734" cy="957697"/>
          </a:xfrm>
          <a:prstGeom prst="rect">
            <a:avLst/>
          </a:prstGeom>
        </p:spPr>
      </p:pic>
      <p:sp>
        <p:nvSpPr>
          <p:cNvPr id="10" name="Subtítulo 2"/>
          <p:cNvSpPr txBox="1">
            <a:spLocks/>
          </p:cNvSpPr>
          <p:nvPr/>
        </p:nvSpPr>
        <p:spPr>
          <a:xfrm>
            <a:off x="1050132" y="1231971"/>
            <a:ext cx="7365479" cy="3816214"/>
          </a:xfrm>
          <a:prstGeom prst="rect">
            <a:avLst/>
          </a:prstGeom>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0" indent="0" algn="ctr">
              <a:lnSpc>
                <a:spcPct val="115000"/>
              </a:lnSpc>
              <a:buNone/>
            </a:pPr>
            <a:r>
              <a:rPr lang="es-MX" sz="16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Fines del Instituto electoral del Estado de Zacatecas</a:t>
            </a:r>
            <a:r>
              <a:rPr lang="es-MX" sz="1600" dirty="0">
                <a:solidFill>
                  <a:srgbClr val="000000"/>
                </a:solidFill>
                <a:latin typeface="Arial" panose="020B0604020202020204" pitchFamily="34" charset="0"/>
                <a:ea typeface="Calibri" panose="020F0502020204030204" pitchFamily="34" charset="0"/>
                <a:cs typeface="Times New Roman" panose="02020603050405020304" pitchFamily="18" charset="0"/>
              </a:rPr>
              <a:t> </a:t>
            </a:r>
          </a:p>
          <a:p>
            <a:pPr marL="0" indent="0" algn="ctr">
              <a:lnSpc>
                <a:spcPct val="115000"/>
              </a:lnSpc>
              <a:buNone/>
            </a:pPr>
            <a:endParaRPr lang="es-MX" sz="9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buClrTx/>
              <a:buNone/>
            </a:pPr>
            <a:r>
              <a:rPr lang="es-MX" sz="1400" dirty="0">
                <a:solidFill>
                  <a:srgbClr val="000000"/>
                </a:solidFill>
                <a:latin typeface="Arial" panose="020B0604020202020204" pitchFamily="34" charset="0"/>
                <a:ea typeface="Calibri" panose="020F0502020204030204" pitchFamily="34" charset="0"/>
                <a:cs typeface="Times New Roman" panose="02020603050405020304" pitchFamily="18" charset="0"/>
              </a:rPr>
              <a:t>Contribuir al desarrollo de la vida democrática en el Estado de Zacatecas; </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buClrTx/>
              <a:buNone/>
            </a:pPr>
            <a:r>
              <a:rPr lang="es-MX" sz="1400" dirty="0">
                <a:solidFill>
                  <a:srgbClr val="000000"/>
                </a:solidFill>
                <a:latin typeface="Arial" panose="020B0604020202020204" pitchFamily="34" charset="0"/>
                <a:ea typeface="Calibri" panose="020F0502020204030204" pitchFamily="34" charset="0"/>
                <a:cs typeface="Times New Roman" panose="02020603050405020304" pitchFamily="18" charset="0"/>
              </a:rPr>
              <a:t>Promover, fomentar y preservar el fortalecimiento democrático del sistema de partidos políticos en el Estado;</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buClrTx/>
              <a:buNone/>
            </a:pPr>
            <a:r>
              <a:rPr lang="es-MX" sz="1400" dirty="0">
                <a:solidFill>
                  <a:srgbClr val="000000"/>
                </a:solidFill>
                <a:latin typeface="Arial" panose="020B0604020202020204" pitchFamily="34" charset="0"/>
                <a:ea typeface="Calibri" panose="020F0502020204030204" pitchFamily="34" charset="0"/>
                <a:cs typeface="Times New Roman" panose="02020603050405020304" pitchFamily="18" charset="0"/>
              </a:rPr>
              <a:t>Promover, fomentar y preservar el ejercicio de los derechos político-electorales de la ciudadanía; </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buClrTx/>
              <a:buNone/>
            </a:pPr>
            <a:r>
              <a:rPr lang="es-MX" sz="1400" dirty="0">
                <a:solidFill>
                  <a:srgbClr val="000000"/>
                </a:solidFill>
                <a:latin typeface="Arial" panose="020B0604020202020204" pitchFamily="34" charset="0"/>
                <a:ea typeface="Calibri" panose="020F0502020204030204" pitchFamily="34" charset="0"/>
                <a:cs typeface="Times New Roman" panose="02020603050405020304" pitchFamily="18" charset="0"/>
              </a:rPr>
              <a:t>Garantizar la celebración periódica y pacífica de las elecciones para renovar a los integrantes de los Poderes Legislativo y Ejecutivo, así como de los miembros de los Ayuntamientos del Estado; </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buClrTx/>
              <a:buNone/>
            </a:pPr>
            <a:r>
              <a:rPr lang="es-MX" sz="1400" dirty="0">
                <a:solidFill>
                  <a:srgbClr val="000000"/>
                </a:solidFill>
                <a:latin typeface="Arial" panose="020B0604020202020204" pitchFamily="34" charset="0"/>
                <a:ea typeface="Calibri" panose="020F0502020204030204" pitchFamily="34" charset="0"/>
                <a:cs typeface="Times New Roman" panose="02020603050405020304" pitchFamily="18" charset="0"/>
              </a:rPr>
              <a:t>Velar por la autenticidad y efectividad del sufragio popular</a:t>
            </a:r>
          </a:p>
          <a:p>
            <a:pPr marL="0" indent="0" algn="just">
              <a:lnSpc>
                <a:spcPct val="115000"/>
              </a:lnSpc>
              <a:buClrTx/>
              <a:buNone/>
            </a:pPr>
            <a:r>
              <a:rPr lang="es-MX" sz="1400" dirty="0">
                <a:solidFill>
                  <a:srgbClr val="000000"/>
                </a:solidFill>
                <a:latin typeface="Arial" panose="020B0604020202020204" pitchFamily="34" charset="0"/>
                <a:ea typeface="Calibri" panose="020F0502020204030204" pitchFamily="34" charset="0"/>
                <a:cs typeface="Times New Roman" panose="02020603050405020304" pitchFamily="18" charset="0"/>
              </a:rPr>
              <a:t> Coadyuvar en la promoción del voto y difundir la cultura democrática; </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buClrTx/>
              <a:buNone/>
            </a:pPr>
            <a:r>
              <a:rPr lang="es-MX" sz="1400" dirty="0">
                <a:solidFill>
                  <a:srgbClr val="000000"/>
                </a:solidFill>
                <a:latin typeface="Arial" panose="020B0604020202020204" pitchFamily="34" charset="0"/>
                <a:ea typeface="Calibri" panose="020F0502020204030204" pitchFamily="34" charset="0"/>
                <a:cs typeface="Times New Roman" panose="02020603050405020304" pitchFamily="18" charset="0"/>
              </a:rPr>
              <a:t>Garantizar la celebración pacífica de los procesos de participación ciudadana; </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buClrTx/>
              <a:buNone/>
            </a:pPr>
            <a:r>
              <a:rPr lang="es-MX" sz="1400" dirty="0">
                <a:solidFill>
                  <a:srgbClr val="000000"/>
                </a:solidFill>
                <a:latin typeface="Arial" panose="020B0604020202020204" pitchFamily="34" charset="0"/>
                <a:ea typeface="Calibri" panose="020F0502020204030204" pitchFamily="34" charset="0"/>
                <a:cs typeface="Times New Roman" panose="02020603050405020304" pitchFamily="18" charset="0"/>
              </a:rPr>
              <a:t>Garantizar la transparencia y el acceso a la información pública del IEEZ; y </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buClrTx/>
              <a:buNone/>
            </a:pPr>
            <a:r>
              <a:rPr lang="es-MX" sz="1400" dirty="0">
                <a:solidFill>
                  <a:srgbClr val="000000"/>
                </a:solidFill>
                <a:latin typeface="Arial" panose="020B0604020202020204" pitchFamily="34" charset="0"/>
                <a:ea typeface="Calibri" panose="020F0502020204030204" pitchFamily="34" charset="0"/>
                <a:cs typeface="Times New Roman" panose="02020603050405020304" pitchFamily="18" charset="0"/>
              </a:rPr>
              <a:t>Difundir la cultura democrática con perspectiva de género, enfoque de igualdad sustantiva y paridad entre mujeres y hombres.</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buNone/>
            </a:pPr>
            <a:endParaRPr lang="es-MX" sz="1200" dirty="0">
              <a:latin typeface="Calibri" panose="020F0502020204030204" pitchFamily="34" charset="0"/>
              <a:ea typeface="Calibri" panose="020F0502020204030204" pitchFamily="34" charset="0"/>
              <a:cs typeface="Times New Roman" panose="02020603050405020304" pitchFamily="18" charset="0"/>
            </a:endParaRPr>
          </a:p>
          <a:p>
            <a:pPr marL="0" indent="0" algn="ctr">
              <a:buClr>
                <a:srgbClr val="F3A447"/>
              </a:buClr>
              <a:buNone/>
            </a:pPr>
            <a:endParaRPr lang="es-MX" sz="1200" b="1" dirty="0">
              <a:solidFill>
                <a:prstClr val="black"/>
              </a:solidFill>
              <a:latin typeface="Arial" panose="020B0604020202020204" pitchFamily="34" charset="0"/>
              <a:cs typeface="Arial" panose="020B0604020202020204" pitchFamily="34" charset="0"/>
            </a:endParaRPr>
          </a:p>
          <a:p>
            <a:pPr marL="0" indent="0" algn="ctr">
              <a:buClr>
                <a:srgbClr val="F3A447"/>
              </a:buClr>
              <a:buNone/>
            </a:pPr>
            <a:endParaRPr lang="es-MX" sz="1200" dirty="0">
              <a:solidFill>
                <a:prstClr val="black"/>
              </a:solidFill>
              <a:latin typeface="Arial" panose="020B0604020202020204" pitchFamily="34" charset="0"/>
              <a:cs typeface="Arial" panose="020B0604020202020204" pitchFamily="34" charset="0"/>
            </a:endParaRPr>
          </a:p>
          <a:p>
            <a:pPr marL="0" indent="0" algn="ctr">
              <a:buClr>
                <a:srgbClr val="F3A447"/>
              </a:buClr>
              <a:buNone/>
            </a:pPr>
            <a:endParaRPr lang="es-MX" sz="1200" dirty="0">
              <a:solidFill>
                <a:prstClr val="black"/>
              </a:solidFill>
              <a:latin typeface="Arial" panose="020B0604020202020204" pitchFamily="34" charset="0"/>
              <a:cs typeface="Arial" panose="020B0604020202020204" pitchFamily="34" charset="0"/>
            </a:endParaRPr>
          </a:p>
          <a:p>
            <a:pPr marL="0" indent="0" algn="ctr">
              <a:buClr>
                <a:srgbClr val="F3A447"/>
              </a:buClr>
              <a:buNone/>
            </a:pPr>
            <a:endParaRPr lang="es-MX" sz="1200" dirty="0">
              <a:solidFill>
                <a:prstClr val="black"/>
              </a:solidFill>
              <a:latin typeface="Arial" panose="020B0604020202020204" pitchFamily="34" charset="0"/>
              <a:cs typeface="Arial" panose="020B0604020202020204" pitchFamily="34" charset="0"/>
            </a:endParaRPr>
          </a:p>
          <a:p>
            <a:pPr marL="0" indent="0" algn="ctr">
              <a:buClr>
                <a:srgbClr val="F3A447"/>
              </a:buClr>
              <a:buNone/>
            </a:pPr>
            <a:endParaRPr lang="es-MX" sz="1200" dirty="0">
              <a:solidFill>
                <a:prstClr val="black"/>
              </a:solidFill>
              <a:latin typeface="Arial" panose="020B0604020202020204" pitchFamily="34" charset="0"/>
              <a:cs typeface="Arial" panose="020B0604020202020204" pitchFamily="34" charset="0"/>
            </a:endParaRPr>
          </a:p>
          <a:p>
            <a:pPr marL="0" indent="0" algn="ctr">
              <a:buClr>
                <a:srgbClr val="F3A447"/>
              </a:buClr>
              <a:buNone/>
            </a:pPr>
            <a:endParaRPr lang="es-MX" sz="1500" dirty="0">
              <a:solidFill>
                <a:prstClr val="black"/>
              </a:solidFill>
              <a:latin typeface="Arial Black" panose="020B0A04020102020204" pitchFamily="34" charset="0"/>
            </a:endParaRPr>
          </a:p>
          <a:p>
            <a:pPr marL="0" indent="0" algn="ctr">
              <a:buClr>
                <a:srgbClr val="F3A447"/>
              </a:buClr>
              <a:buNone/>
            </a:pPr>
            <a:endParaRPr lang="es-MX" sz="1500" dirty="0">
              <a:solidFill>
                <a:prstClr val="black"/>
              </a:solidFill>
              <a:latin typeface="Arial Black" panose="020B0A04020102020204" pitchFamily="34" charset="0"/>
            </a:endParaRPr>
          </a:p>
          <a:p>
            <a:pPr marL="0" indent="0" algn="ctr">
              <a:buClr>
                <a:srgbClr val="F3A447"/>
              </a:buClr>
              <a:buNone/>
            </a:pPr>
            <a:endParaRPr lang="es-MX" sz="1500" dirty="0">
              <a:solidFill>
                <a:prstClr val="black"/>
              </a:solidFill>
              <a:latin typeface="Arial Black" panose="020B0A04020102020204" pitchFamily="34" charset="0"/>
            </a:endParaRPr>
          </a:p>
        </p:txBody>
      </p:sp>
      <p:sp>
        <p:nvSpPr>
          <p:cNvPr id="2" name="CuadroTexto 1"/>
          <p:cNvSpPr txBox="1"/>
          <p:nvPr/>
        </p:nvSpPr>
        <p:spPr>
          <a:xfrm>
            <a:off x="8367714" y="6256157"/>
            <a:ext cx="441022" cy="369332"/>
          </a:xfrm>
          <a:prstGeom prst="rect">
            <a:avLst/>
          </a:prstGeom>
          <a:noFill/>
        </p:spPr>
        <p:txBody>
          <a:bodyPr wrap="square" rtlCol="0">
            <a:spAutoFit/>
          </a:bodyPr>
          <a:lstStyle/>
          <a:p>
            <a:pPr algn="r"/>
            <a:r>
              <a:rPr lang="es-ES" dirty="0" smtClean="0"/>
              <a:t>2</a:t>
            </a:r>
            <a:endParaRPr lang="es-ES" dirty="0"/>
          </a:p>
        </p:txBody>
      </p:sp>
    </p:spTree>
    <p:extLst>
      <p:ext uri="{BB962C8B-B14F-4D97-AF65-F5344CB8AC3E}">
        <p14:creationId xmlns:p14="http://schemas.microsoft.com/office/powerpoint/2010/main" val="2512958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1050132" y="0"/>
            <a:ext cx="8093869" cy="6858000"/>
          </a:xfrm>
          <a:prstGeom prst="rect">
            <a:avLst/>
          </a:prstGeom>
          <a:solidFill>
            <a:srgbClr val="C7BF9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11" name="Rectángulo 10"/>
          <p:cNvSpPr/>
          <p:nvPr/>
        </p:nvSpPr>
        <p:spPr>
          <a:xfrm>
            <a:off x="1" y="0"/>
            <a:ext cx="1050131" cy="6858000"/>
          </a:xfrm>
          <a:prstGeom prst="rect">
            <a:avLst/>
          </a:prstGeom>
          <a:solidFill>
            <a:srgbClr val="867B46">
              <a:alpha val="30196"/>
            </a:srgbClr>
          </a:solidFill>
          <a:ln>
            <a:noFill/>
          </a:ln>
          <a:effectLst>
            <a:outerShdw blurRad="50800" dist="38100" sx="101000" sy="101000" algn="l" rotWithShape="0">
              <a:srgbClr val="867B46">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10" name="2 Marcador de contenido"/>
          <p:cNvSpPr txBox="1">
            <a:spLocks/>
          </p:cNvSpPr>
          <p:nvPr/>
        </p:nvSpPr>
        <p:spPr>
          <a:xfrm>
            <a:off x="1050132" y="1231971"/>
            <a:ext cx="7365478" cy="4975543"/>
          </a:xfrm>
          <a:prstGeom prst="rect">
            <a:avLst/>
          </a:prstGeom>
        </p:spPr>
        <p:txBody>
          <a:bodyPr vert="horz" lIns="68580" tIns="34290" rIns="68580" bIns="3429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15000"/>
              </a:lnSpc>
            </a:pPr>
            <a:r>
              <a:rPr lang="es-MX" sz="1700" b="1" dirty="0">
                <a:solidFill>
                  <a:srgbClr val="000000"/>
                </a:solidFill>
                <a:latin typeface="Arial" panose="020B0604020202020204" pitchFamily="34" charset="0"/>
                <a:ea typeface="Calibri" panose="020F0502020204030204" pitchFamily="34" charset="0"/>
                <a:cs typeface="Arial" panose="020B0604020202020204" pitchFamily="34" charset="0"/>
              </a:rPr>
              <a:t>Matriz </a:t>
            </a:r>
            <a:r>
              <a:rPr lang="es-MX" sz="1700" dirty="0">
                <a:solidFill>
                  <a:srgbClr val="000000"/>
                </a:solidFill>
                <a:latin typeface="Arial" panose="020B0604020202020204" pitchFamily="34" charset="0"/>
                <a:ea typeface="Calibri" panose="020F0502020204030204" pitchFamily="34" charset="0"/>
                <a:cs typeface="Arial" panose="020B0604020202020204" pitchFamily="34" charset="0"/>
              </a:rPr>
              <a:t>de Políticas y Programas para el 2024, la cual se integra de tres principales componentes: componentes:</a:t>
            </a:r>
          </a:p>
          <a:p>
            <a:pPr algn="just">
              <a:lnSpc>
                <a:spcPct val="115000"/>
              </a:lnSpc>
            </a:pPr>
            <a:endParaRPr lang="es-MX" sz="1500" b="1" dirty="0">
              <a:latin typeface="Arial" panose="020B0604020202020204" pitchFamily="34" charset="0"/>
              <a:ea typeface="Calibri" panose="020F0502020204030204" pitchFamily="34" charset="0"/>
              <a:cs typeface="Arial" panose="020B0604020202020204" pitchFamily="34" charset="0"/>
            </a:endParaRPr>
          </a:p>
          <a:p>
            <a:pPr marL="257175" indent="-257175">
              <a:buFont typeface="Arial" panose="020B0604020202020204" pitchFamily="34" charset="0"/>
              <a:buAutoNum type="arabicPeriod"/>
            </a:pPr>
            <a:r>
              <a:rPr lang="es-MX" sz="1500" b="1" dirty="0">
                <a:solidFill>
                  <a:srgbClr val="000000"/>
                </a:solidFill>
                <a:latin typeface="Arial" panose="020B0604020202020204" pitchFamily="34" charset="0"/>
                <a:ea typeface="Calibri" panose="020F0502020204030204" pitchFamily="34" charset="0"/>
                <a:cs typeface="Arial" panose="020B0604020202020204" pitchFamily="34" charset="0"/>
              </a:rPr>
              <a:t>Organización de Elecciones y Procesos de Participación Ciudadana</a:t>
            </a:r>
          </a:p>
          <a:p>
            <a:pPr marL="257175" indent="-257175" algn="just">
              <a:lnSpc>
                <a:spcPct val="115000"/>
              </a:lnSpc>
              <a:buFont typeface="+mj-lt"/>
              <a:buAutoNum type="romanUcPeriod"/>
            </a:pPr>
            <a:r>
              <a:rPr lang="es-MX" sz="1500" dirty="0">
                <a:solidFill>
                  <a:srgbClr val="000000"/>
                </a:solidFill>
                <a:latin typeface="Arial" panose="020B0604020202020204" pitchFamily="34" charset="0"/>
                <a:ea typeface="Calibri" panose="020F0502020204030204" pitchFamily="34" charset="0"/>
                <a:cs typeface="Arial" panose="020B0604020202020204" pitchFamily="34" charset="0"/>
              </a:rPr>
              <a:t>Organizar Procesos Electorales y de Participación Ciudadana en el Marco del Sistema Nacional Electoral.</a:t>
            </a:r>
            <a:endParaRPr lang="es-MX" sz="1500" dirty="0">
              <a:latin typeface="Arial" panose="020B0604020202020204" pitchFamily="34" charset="0"/>
              <a:ea typeface="Calibri" panose="020F0502020204030204" pitchFamily="34" charset="0"/>
              <a:cs typeface="Arial" panose="020B0604020202020204" pitchFamily="34" charset="0"/>
            </a:endParaRPr>
          </a:p>
          <a:p>
            <a:pPr marL="257175" indent="-257175" algn="just">
              <a:lnSpc>
                <a:spcPct val="115000"/>
              </a:lnSpc>
              <a:buFont typeface="+mj-lt"/>
              <a:buAutoNum type="romanUcPeriod"/>
            </a:pPr>
            <a:r>
              <a:rPr lang="es-MX" sz="1500" dirty="0">
                <a:solidFill>
                  <a:srgbClr val="000000"/>
                </a:solidFill>
                <a:latin typeface="Arial" panose="020B0604020202020204" pitchFamily="34" charset="0"/>
                <a:ea typeface="Calibri" panose="020F0502020204030204" pitchFamily="34" charset="0"/>
                <a:cs typeface="Arial" panose="020B0604020202020204" pitchFamily="34" charset="0"/>
              </a:rPr>
              <a:t>Fortalecer el Sistema de Partidos Políticos.</a:t>
            </a:r>
            <a:endParaRPr lang="es-MX" sz="1500" dirty="0">
              <a:latin typeface="Arial" panose="020B0604020202020204" pitchFamily="34" charset="0"/>
              <a:ea typeface="Calibri" panose="020F0502020204030204" pitchFamily="34" charset="0"/>
              <a:cs typeface="Arial" panose="020B0604020202020204" pitchFamily="34" charset="0"/>
            </a:endParaRPr>
          </a:p>
          <a:p>
            <a:pPr marL="257175" indent="-257175" algn="just">
              <a:lnSpc>
                <a:spcPct val="115000"/>
              </a:lnSpc>
              <a:buFont typeface="+mj-lt"/>
              <a:buAutoNum type="romanUcPeriod"/>
            </a:pPr>
            <a:r>
              <a:rPr lang="es-MX" sz="1500" dirty="0">
                <a:solidFill>
                  <a:srgbClr val="000000"/>
                </a:solidFill>
                <a:latin typeface="Arial" panose="020B0604020202020204" pitchFamily="34" charset="0"/>
                <a:ea typeface="Calibri" panose="020F0502020204030204" pitchFamily="34" charset="0"/>
                <a:cs typeface="Arial" panose="020B0604020202020204" pitchFamily="34" charset="0"/>
              </a:rPr>
              <a:t>Garantizar los principios de legalidad, imparcialidad y equidad en los procedimientos, actos y resoluciones del IEEZ.</a:t>
            </a:r>
          </a:p>
          <a:p>
            <a:pPr marL="257175" indent="-257175" algn="just">
              <a:lnSpc>
                <a:spcPct val="115000"/>
              </a:lnSpc>
              <a:buFont typeface="+mj-lt"/>
              <a:buAutoNum type="romanUcPeriod"/>
            </a:pPr>
            <a:endParaRPr lang="es-MX" sz="15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nSpc>
                <a:spcPct val="115000"/>
              </a:lnSpc>
            </a:pPr>
            <a:r>
              <a:rPr lang="es-MX" sz="1500" b="1" dirty="0">
                <a:solidFill>
                  <a:srgbClr val="000000"/>
                </a:solidFill>
                <a:latin typeface="Arial" panose="020B0604020202020204" pitchFamily="34" charset="0"/>
                <a:ea typeface="Calibri" panose="020F0502020204030204" pitchFamily="34" charset="0"/>
                <a:cs typeface="Arial" panose="020B0604020202020204" pitchFamily="34" charset="0"/>
              </a:rPr>
              <a:t>2. Educación Cívica y democrática</a:t>
            </a:r>
          </a:p>
          <a:p>
            <a:pPr marL="257175" indent="-257175" algn="just">
              <a:lnSpc>
                <a:spcPct val="115000"/>
              </a:lnSpc>
              <a:buFont typeface="+mj-lt"/>
              <a:buAutoNum type="romanUcPeriod"/>
            </a:pPr>
            <a:r>
              <a:rPr lang="es-MX" sz="1500" dirty="0">
                <a:solidFill>
                  <a:srgbClr val="000000"/>
                </a:solidFill>
                <a:latin typeface="Arial" panose="020B0604020202020204" pitchFamily="34" charset="0"/>
                <a:ea typeface="Calibri" panose="020F0502020204030204" pitchFamily="34" charset="0"/>
                <a:cs typeface="Times New Roman" panose="02020603050405020304" pitchFamily="18" charset="0"/>
              </a:rPr>
              <a:t>Promover la Cultura Cívica, Democrática y del Voto.</a:t>
            </a:r>
            <a:endParaRPr lang="es-MX" sz="1500" dirty="0">
              <a:latin typeface="Calibri" panose="020F0502020204030204" pitchFamily="34" charset="0"/>
              <a:ea typeface="Calibri" panose="020F0502020204030204" pitchFamily="34" charset="0"/>
              <a:cs typeface="Times New Roman" panose="02020603050405020304" pitchFamily="18" charset="0"/>
            </a:endParaRPr>
          </a:p>
          <a:p>
            <a:pPr marL="257175" indent="-257175" algn="just">
              <a:lnSpc>
                <a:spcPct val="115000"/>
              </a:lnSpc>
              <a:buFont typeface="+mj-lt"/>
              <a:buAutoNum type="romanUcPeriod"/>
            </a:pPr>
            <a:r>
              <a:rPr lang="es-MX" sz="1500" dirty="0">
                <a:solidFill>
                  <a:srgbClr val="000000"/>
                </a:solidFill>
                <a:latin typeface="Arial" panose="020B0604020202020204" pitchFamily="34" charset="0"/>
                <a:ea typeface="Calibri" panose="020F0502020204030204" pitchFamily="34" charset="0"/>
                <a:cs typeface="Times New Roman" panose="02020603050405020304" pitchFamily="18" charset="0"/>
              </a:rPr>
              <a:t>Impulsar el acceso de las mujeres a cargos de elección popular y propiciar el incremento de su presencia en los espacios públicos de decisión del Estado.</a:t>
            </a:r>
            <a:endParaRPr lang="es-MX" sz="1500" dirty="0">
              <a:latin typeface="Calibri" panose="020F0502020204030204" pitchFamily="34" charset="0"/>
              <a:ea typeface="Calibri" panose="020F0502020204030204" pitchFamily="34" charset="0"/>
              <a:cs typeface="Times New Roman" panose="02020603050405020304" pitchFamily="18" charset="0"/>
            </a:endParaRPr>
          </a:p>
          <a:p>
            <a:pPr marL="257175" indent="-257175" algn="just">
              <a:lnSpc>
                <a:spcPct val="115000"/>
              </a:lnSpc>
              <a:buFont typeface="+mj-lt"/>
              <a:buAutoNum type="romanUcPeriod"/>
            </a:pPr>
            <a:r>
              <a:rPr lang="es-MX" sz="1500" dirty="0">
                <a:solidFill>
                  <a:srgbClr val="000000"/>
                </a:solidFill>
                <a:latin typeface="Arial" panose="020B0604020202020204" pitchFamily="34" charset="0"/>
                <a:ea typeface="Calibri" panose="020F0502020204030204" pitchFamily="34" charset="0"/>
                <a:cs typeface="Times New Roman" panose="02020603050405020304" pitchFamily="18" charset="0"/>
              </a:rPr>
              <a:t>Difusión de la Cultura Cívica y Democrática.</a:t>
            </a:r>
            <a:endParaRPr lang="es-MX" sz="15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s-MX" sz="1050" dirty="0">
                <a:solidFill>
                  <a:srgbClr val="000000"/>
                </a:solidFill>
                <a:latin typeface="Arial" panose="020B0604020202020204" pitchFamily="34" charset="0"/>
                <a:ea typeface="Calibri" panose="020F0502020204030204" pitchFamily="34" charset="0"/>
                <a:cs typeface="Times New Roman" panose="02020603050405020304" pitchFamily="18" charset="0"/>
              </a:rPr>
              <a:t> </a:t>
            </a:r>
            <a:endParaRPr lang="es-MX" sz="105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endParaRPr lang="es-MX" sz="900" b="1"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pPr>
            <a:endParaRPr lang="es-MX" sz="900" b="1" dirty="0">
              <a:latin typeface="Arial" panose="020B0604020202020204" pitchFamily="34" charset="0"/>
              <a:ea typeface="Calibri" panose="020F0502020204030204" pitchFamily="34" charset="0"/>
              <a:cs typeface="Arial" panose="020B0604020202020204" pitchFamily="34" charset="0"/>
            </a:endParaRPr>
          </a:p>
          <a:p>
            <a:endParaRPr lang="es-ES" sz="900" dirty="0">
              <a:solidFill>
                <a:schemeClr val="bg1"/>
              </a:solidFill>
              <a:latin typeface="Arial" panose="020B0604020202020204" pitchFamily="34" charset="0"/>
              <a:cs typeface="Arial" panose="020B0604020202020204" pitchFamily="34" charset="0"/>
            </a:endParaRPr>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7793" y="274275"/>
            <a:ext cx="880942" cy="957696"/>
          </a:xfrm>
          <a:prstGeom prst="rect">
            <a:avLst/>
          </a:prstGeom>
        </p:spPr>
      </p:pic>
      <p:pic>
        <p:nvPicPr>
          <p:cNvPr id="9" name="Imagen 8"/>
          <p:cNvPicPr>
            <a:picLocks noChangeAspect="1"/>
          </p:cNvPicPr>
          <p:nvPr/>
        </p:nvPicPr>
        <p:blipFill rotWithShape="1">
          <a:blip r:embed="rId3" cstate="print">
            <a:extLst>
              <a:ext uri="{28A0092B-C50C-407E-A947-70E740481C1C}">
                <a14:useLocalDpi xmlns:a14="http://schemas.microsoft.com/office/drawing/2010/main" val="0"/>
              </a:ext>
            </a:extLst>
          </a:blip>
          <a:srcRect l="5624" t="5927" r="6234"/>
          <a:stretch/>
        </p:blipFill>
        <p:spPr>
          <a:xfrm>
            <a:off x="557723" y="274274"/>
            <a:ext cx="1303734" cy="957697"/>
          </a:xfrm>
          <a:prstGeom prst="rect">
            <a:avLst/>
          </a:prstGeom>
        </p:spPr>
      </p:pic>
      <p:sp>
        <p:nvSpPr>
          <p:cNvPr id="12" name="CuadroTexto 11"/>
          <p:cNvSpPr txBox="1"/>
          <p:nvPr/>
        </p:nvSpPr>
        <p:spPr>
          <a:xfrm>
            <a:off x="8367714" y="6256157"/>
            <a:ext cx="441022" cy="369332"/>
          </a:xfrm>
          <a:prstGeom prst="rect">
            <a:avLst/>
          </a:prstGeom>
          <a:noFill/>
        </p:spPr>
        <p:txBody>
          <a:bodyPr wrap="square" rtlCol="0">
            <a:spAutoFit/>
          </a:bodyPr>
          <a:lstStyle/>
          <a:p>
            <a:pPr algn="r"/>
            <a:r>
              <a:rPr lang="es-ES" dirty="0" smtClean="0"/>
              <a:t>3</a:t>
            </a:r>
            <a:endParaRPr lang="es-ES" dirty="0"/>
          </a:p>
        </p:txBody>
      </p:sp>
    </p:spTree>
    <p:extLst>
      <p:ext uri="{BB962C8B-B14F-4D97-AF65-F5344CB8AC3E}">
        <p14:creationId xmlns:p14="http://schemas.microsoft.com/office/powerpoint/2010/main" val="79135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1050132" y="0"/>
            <a:ext cx="8093869" cy="6858000"/>
          </a:xfrm>
          <a:prstGeom prst="rect">
            <a:avLst/>
          </a:prstGeom>
          <a:solidFill>
            <a:srgbClr val="C7BF9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11" name="Rectángulo 10"/>
          <p:cNvSpPr/>
          <p:nvPr/>
        </p:nvSpPr>
        <p:spPr>
          <a:xfrm>
            <a:off x="1" y="0"/>
            <a:ext cx="1050131" cy="6858000"/>
          </a:xfrm>
          <a:prstGeom prst="rect">
            <a:avLst/>
          </a:prstGeom>
          <a:solidFill>
            <a:srgbClr val="867B46">
              <a:alpha val="30196"/>
            </a:srgbClr>
          </a:solidFill>
          <a:ln>
            <a:noFill/>
          </a:ln>
          <a:effectLst>
            <a:outerShdw blurRad="50800" dist="38100" sx="101000" sy="101000" algn="l" rotWithShape="0">
              <a:srgbClr val="867B46">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10" name="2 Marcador de contenido"/>
          <p:cNvSpPr txBox="1">
            <a:spLocks/>
          </p:cNvSpPr>
          <p:nvPr/>
        </p:nvSpPr>
        <p:spPr>
          <a:xfrm>
            <a:off x="1050132" y="1231971"/>
            <a:ext cx="7365479" cy="5025505"/>
          </a:xfrm>
          <a:prstGeom prst="rect">
            <a:avLst/>
          </a:prstGeom>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15000"/>
              </a:lnSpc>
            </a:pPr>
            <a:r>
              <a:rPr lang="es-MX" sz="1600" b="1" dirty="0">
                <a:solidFill>
                  <a:srgbClr val="000000"/>
                </a:solidFill>
                <a:latin typeface="Arial" panose="020B0604020202020204" pitchFamily="34" charset="0"/>
                <a:ea typeface="Calibri" panose="020F0502020204030204" pitchFamily="34" charset="0"/>
                <a:cs typeface="Arial" panose="020B0604020202020204" pitchFamily="34" charset="0"/>
              </a:rPr>
              <a:t>3. Gestión Documental</a:t>
            </a:r>
          </a:p>
          <a:p>
            <a:pPr algn="just">
              <a:lnSpc>
                <a:spcPct val="115000"/>
              </a:lnSpc>
            </a:pPr>
            <a:endParaRPr lang="es-MX" sz="900" b="1" dirty="0">
              <a:solidFill>
                <a:srgbClr val="000000"/>
              </a:solidFill>
              <a:latin typeface="Arial" panose="020B0604020202020204" pitchFamily="34" charset="0"/>
              <a:cs typeface="Arial" panose="020B0604020202020204" pitchFamily="34" charset="0"/>
            </a:endParaRPr>
          </a:p>
          <a:p>
            <a:pPr marL="257175" indent="-257175" algn="just">
              <a:lnSpc>
                <a:spcPct val="115000"/>
              </a:lnSpc>
              <a:buFont typeface="+mj-lt"/>
              <a:buAutoNum type="romanUcPeriod"/>
            </a:pPr>
            <a:r>
              <a:rPr lang="es-MX" sz="1400" dirty="0">
                <a:solidFill>
                  <a:srgbClr val="000000"/>
                </a:solidFill>
                <a:latin typeface="Arial" panose="020B0604020202020204" pitchFamily="34" charset="0"/>
                <a:ea typeface="Calibri" panose="020F0502020204030204" pitchFamily="34" charset="0"/>
                <a:cs typeface="Times New Roman" panose="02020603050405020304" pitchFamily="18" charset="0"/>
              </a:rPr>
              <a:t>Garantizar </a:t>
            </a:r>
            <a:r>
              <a:rPr lang="es-MX" sz="14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los principios de legalidad, imparcialidad y equidad en los procedimientos, actos y resoluciones del Instituto.</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257175" indent="-257175" algn="just">
              <a:lnSpc>
                <a:spcPct val="115000"/>
              </a:lnSpc>
              <a:buFont typeface="+mj-lt"/>
              <a:buAutoNum type="romanUcPeriod"/>
            </a:pPr>
            <a:r>
              <a:rPr lang="es-MX" sz="1400" dirty="0">
                <a:solidFill>
                  <a:srgbClr val="000000"/>
                </a:solidFill>
                <a:latin typeface="Arial" panose="020B0604020202020204" pitchFamily="34" charset="0"/>
                <a:ea typeface="Calibri" panose="020F0502020204030204" pitchFamily="34" charset="0"/>
                <a:cs typeface="Times New Roman" panose="02020603050405020304" pitchFamily="18" charset="0"/>
              </a:rPr>
              <a:t>Garantizar a las personas el acceso a la información, la transparencia y la protección de datos personales y Administrar el Archivo Institucional.</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257175" indent="-257175" algn="just">
              <a:lnSpc>
                <a:spcPct val="115000"/>
              </a:lnSpc>
              <a:buFont typeface="+mj-lt"/>
              <a:buAutoNum type="romanUcPeriod"/>
            </a:pPr>
            <a:r>
              <a:rPr lang="es-MX" sz="1400" dirty="0">
                <a:solidFill>
                  <a:srgbClr val="000000"/>
                </a:solidFill>
                <a:latin typeface="Arial" panose="020B0604020202020204" pitchFamily="34" charset="0"/>
                <a:ea typeface="Calibri" panose="020F0502020204030204" pitchFamily="34" charset="0"/>
                <a:cs typeface="Times New Roman" panose="02020603050405020304" pitchFamily="18" charset="0"/>
              </a:rPr>
              <a:t>Operar el Servicio Profesional Electoral Nacional del Sistema OPLE.</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257175" indent="-257175" algn="just">
              <a:lnSpc>
                <a:spcPct val="115000"/>
              </a:lnSpc>
              <a:buFont typeface="+mj-lt"/>
              <a:buAutoNum type="romanUcPeriod"/>
            </a:pPr>
            <a:r>
              <a:rPr lang="es-MX" sz="1400" dirty="0">
                <a:solidFill>
                  <a:srgbClr val="000000"/>
                </a:solidFill>
                <a:latin typeface="Arial" panose="020B0604020202020204" pitchFamily="34" charset="0"/>
                <a:ea typeface="Calibri" panose="020F0502020204030204" pitchFamily="34" charset="0"/>
                <a:cs typeface="Times New Roman" panose="02020603050405020304" pitchFamily="18" charset="0"/>
              </a:rPr>
              <a:t>Desarrollar e Implementar soluciones de tecnología para soportar procedimientos sustantivos y adjetivos de la Institución.</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257175" indent="-257175" algn="just">
              <a:lnSpc>
                <a:spcPct val="115000"/>
              </a:lnSpc>
              <a:buFont typeface="+mj-lt"/>
              <a:buAutoNum type="romanUcPeriod"/>
            </a:pPr>
            <a:r>
              <a:rPr lang="es-MX" sz="1400" dirty="0">
                <a:solidFill>
                  <a:srgbClr val="000000"/>
                </a:solidFill>
                <a:latin typeface="Arial" panose="020B0604020202020204" pitchFamily="34" charset="0"/>
                <a:ea typeface="Calibri" panose="020F0502020204030204" pitchFamily="34" charset="0"/>
                <a:cs typeface="Times New Roman" panose="02020603050405020304" pitchFamily="18" charset="0"/>
              </a:rPr>
              <a:t>Administrar los recursos y servicios del IEEZ para el cumplimiento de sus atribuciones. </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257175" indent="-257175" algn="just">
              <a:lnSpc>
                <a:spcPct val="115000"/>
              </a:lnSpc>
              <a:buFont typeface="+mj-lt"/>
              <a:buAutoNum type="romanUcPeriod"/>
            </a:pPr>
            <a:r>
              <a:rPr lang="es-MX" sz="1400" dirty="0">
                <a:solidFill>
                  <a:srgbClr val="000000"/>
                </a:solidFill>
                <a:latin typeface="Arial" panose="020B0604020202020204" pitchFamily="34" charset="0"/>
                <a:ea typeface="Calibri" panose="020F0502020204030204" pitchFamily="34" charset="0"/>
                <a:cs typeface="Times New Roman" panose="02020603050405020304" pitchFamily="18" charset="0"/>
              </a:rPr>
              <a:t>Fortalecer los mecanismos preventivos de control interno, llevar a cabo procesos de auditoría financiera, administrativa y de desempeño en las diversas áreas del IEEZ, generando una cultura de prevención, transparencia y rendición de cuentas</a:t>
            </a:r>
            <a:r>
              <a:rPr lang="es-MX" sz="14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257175" indent="-257175" algn="just">
              <a:lnSpc>
                <a:spcPct val="115000"/>
              </a:lnSpc>
              <a:buFont typeface="+mj-lt"/>
              <a:buAutoNum type="romanUcPeriod"/>
            </a:pPr>
            <a:r>
              <a:rPr lang="es-MX" sz="1400" dirty="0">
                <a:solidFill>
                  <a:srgbClr val="000000"/>
                </a:solidFill>
                <a:latin typeface="Arial" panose="020B0604020202020204" pitchFamily="34" charset="0"/>
                <a:ea typeface="Calibri" panose="020F0502020204030204" pitchFamily="34" charset="0"/>
                <a:cs typeface="Times New Roman" panose="02020603050405020304" pitchFamily="18" charset="0"/>
              </a:rPr>
              <a:t>Fortalecimiento de la imagen Institucional.</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endParaRPr lang="es-ES" sz="1050" dirty="0">
              <a:solidFill>
                <a:schemeClr val="bg1"/>
              </a:solidFill>
              <a:latin typeface="Arial" panose="020B0604020202020204" pitchFamily="34" charset="0"/>
              <a:cs typeface="Arial" panose="020B0604020202020204" pitchFamily="34" charset="0"/>
            </a:endParaRPr>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7793" y="274275"/>
            <a:ext cx="880942" cy="957696"/>
          </a:xfrm>
          <a:prstGeom prst="rect">
            <a:avLst/>
          </a:prstGeom>
        </p:spPr>
      </p:pic>
      <p:pic>
        <p:nvPicPr>
          <p:cNvPr id="9" name="Imagen 8"/>
          <p:cNvPicPr>
            <a:picLocks noChangeAspect="1"/>
          </p:cNvPicPr>
          <p:nvPr/>
        </p:nvPicPr>
        <p:blipFill rotWithShape="1">
          <a:blip r:embed="rId3" cstate="print">
            <a:extLst>
              <a:ext uri="{28A0092B-C50C-407E-A947-70E740481C1C}">
                <a14:useLocalDpi xmlns:a14="http://schemas.microsoft.com/office/drawing/2010/main" val="0"/>
              </a:ext>
            </a:extLst>
          </a:blip>
          <a:srcRect l="5624" t="5927" r="6234"/>
          <a:stretch/>
        </p:blipFill>
        <p:spPr>
          <a:xfrm>
            <a:off x="557723" y="274274"/>
            <a:ext cx="1303734" cy="957697"/>
          </a:xfrm>
          <a:prstGeom prst="rect">
            <a:avLst/>
          </a:prstGeom>
        </p:spPr>
      </p:pic>
      <p:sp>
        <p:nvSpPr>
          <p:cNvPr id="12" name="CuadroTexto 11"/>
          <p:cNvSpPr txBox="1"/>
          <p:nvPr/>
        </p:nvSpPr>
        <p:spPr>
          <a:xfrm>
            <a:off x="8367714" y="6256157"/>
            <a:ext cx="441022" cy="369332"/>
          </a:xfrm>
          <a:prstGeom prst="rect">
            <a:avLst/>
          </a:prstGeom>
          <a:noFill/>
        </p:spPr>
        <p:txBody>
          <a:bodyPr wrap="square" rtlCol="0">
            <a:spAutoFit/>
          </a:bodyPr>
          <a:lstStyle/>
          <a:p>
            <a:pPr algn="r"/>
            <a:r>
              <a:rPr lang="es-ES" dirty="0" smtClean="0"/>
              <a:t>4</a:t>
            </a:r>
            <a:endParaRPr lang="es-ES" dirty="0"/>
          </a:p>
        </p:txBody>
      </p:sp>
    </p:spTree>
    <p:extLst>
      <p:ext uri="{BB962C8B-B14F-4D97-AF65-F5344CB8AC3E}">
        <p14:creationId xmlns:p14="http://schemas.microsoft.com/office/powerpoint/2010/main" val="1856606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1050132" y="0"/>
            <a:ext cx="8093869" cy="6858000"/>
          </a:xfrm>
          <a:prstGeom prst="rect">
            <a:avLst/>
          </a:prstGeom>
          <a:solidFill>
            <a:srgbClr val="C7BF9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200" dirty="0">
              <a:latin typeface="Arial" panose="020B0604020202020204" pitchFamily="34" charset="0"/>
              <a:cs typeface="Arial" panose="020B0604020202020204" pitchFamily="34" charset="0"/>
            </a:endParaRPr>
          </a:p>
        </p:txBody>
      </p:sp>
      <p:sp>
        <p:nvSpPr>
          <p:cNvPr id="11" name="Rectángulo 10"/>
          <p:cNvSpPr/>
          <p:nvPr/>
        </p:nvSpPr>
        <p:spPr>
          <a:xfrm>
            <a:off x="1" y="0"/>
            <a:ext cx="1050131" cy="6858000"/>
          </a:xfrm>
          <a:prstGeom prst="rect">
            <a:avLst/>
          </a:prstGeom>
          <a:solidFill>
            <a:srgbClr val="867B46">
              <a:alpha val="30196"/>
            </a:srgbClr>
          </a:solidFill>
          <a:ln>
            <a:noFill/>
          </a:ln>
          <a:effectLst>
            <a:outerShdw blurRad="50800" dist="38100" sx="101000" sy="101000" algn="l" rotWithShape="0">
              <a:srgbClr val="867B46">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10" name="Subtítulo 2"/>
          <p:cNvSpPr txBox="1">
            <a:spLocks/>
          </p:cNvSpPr>
          <p:nvPr/>
        </p:nvSpPr>
        <p:spPr>
          <a:xfrm>
            <a:off x="1050132" y="1563617"/>
            <a:ext cx="7315199" cy="326583"/>
          </a:xfrm>
          <a:prstGeom prst="rect">
            <a:avLst/>
          </a:prstGeom>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0" indent="0" algn="ctr">
              <a:buNone/>
            </a:pPr>
            <a:r>
              <a:rPr lang="es-MX" sz="1600" dirty="0">
                <a:latin typeface="Arial Black" panose="020B0A04020102020204" pitchFamily="34" charset="0"/>
              </a:rPr>
              <a:t>Proyecto de Presupuesto solicitado 2024</a:t>
            </a:r>
            <a:endParaRPr lang="es-MX" sz="1500" dirty="0">
              <a:latin typeface="Arial Black" panose="020B0A04020102020204" pitchFamily="34" charset="0"/>
            </a:endParaRPr>
          </a:p>
        </p:txBody>
      </p:sp>
      <p:graphicFrame>
        <p:nvGraphicFramePr>
          <p:cNvPr id="13" name="Tabla 12"/>
          <p:cNvGraphicFramePr>
            <a:graphicFrameLocks noGrp="1"/>
          </p:cNvGraphicFramePr>
          <p:nvPr>
            <p:extLst>
              <p:ext uri="{D42A27DB-BD31-4B8C-83A1-F6EECF244321}">
                <p14:modId xmlns:p14="http://schemas.microsoft.com/office/powerpoint/2010/main" val="2446758263"/>
              </p:ext>
            </p:extLst>
          </p:nvPr>
        </p:nvGraphicFramePr>
        <p:xfrm>
          <a:off x="1050132" y="2001965"/>
          <a:ext cx="8093870" cy="3998783"/>
        </p:xfrm>
        <a:graphic>
          <a:graphicData uri="http://schemas.openxmlformats.org/drawingml/2006/table">
            <a:tbl>
              <a:tblPr firstRow="1" bandRow="1">
                <a:tableStyleId>{5C22544A-7EE6-4342-B048-85BDC9FD1C3A}</a:tableStyleId>
              </a:tblPr>
              <a:tblGrid>
                <a:gridCol w="910473">
                  <a:extLst>
                    <a:ext uri="{9D8B030D-6E8A-4147-A177-3AD203B41FA5}">
                      <a16:colId xmlns:a16="http://schemas.microsoft.com/office/drawing/2014/main" xmlns="" val="20000"/>
                    </a:ext>
                  </a:extLst>
                </a:gridCol>
                <a:gridCol w="1548714">
                  <a:extLst>
                    <a:ext uri="{9D8B030D-6E8A-4147-A177-3AD203B41FA5}">
                      <a16:colId xmlns:a16="http://schemas.microsoft.com/office/drawing/2014/main" xmlns="" val="20001"/>
                    </a:ext>
                  </a:extLst>
                </a:gridCol>
                <a:gridCol w="1556951">
                  <a:extLst>
                    <a:ext uri="{9D8B030D-6E8A-4147-A177-3AD203B41FA5}">
                      <a16:colId xmlns:a16="http://schemas.microsoft.com/office/drawing/2014/main" xmlns="" val="20002"/>
                    </a:ext>
                  </a:extLst>
                </a:gridCol>
                <a:gridCol w="1367481">
                  <a:extLst>
                    <a:ext uri="{9D8B030D-6E8A-4147-A177-3AD203B41FA5}">
                      <a16:colId xmlns:a16="http://schemas.microsoft.com/office/drawing/2014/main" xmlns="" val="20003"/>
                    </a:ext>
                  </a:extLst>
                </a:gridCol>
                <a:gridCol w="2710251">
                  <a:extLst>
                    <a:ext uri="{9D8B030D-6E8A-4147-A177-3AD203B41FA5}">
                      <a16:colId xmlns:a16="http://schemas.microsoft.com/office/drawing/2014/main" xmlns="" val="3470646081"/>
                    </a:ext>
                  </a:extLst>
                </a:gridCol>
              </a:tblGrid>
              <a:tr h="582153">
                <a:tc rowSpan="2">
                  <a:txBody>
                    <a:bodyPr/>
                    <a:lstStyle/>
                    <a:p>
                      <a:pPr algn="ctr" rtl="0" fontAlgn="ctr"/>
                      <a:r>
                        <a:rPr lang="es-MX" sz="1200" b="1" i="0" u="none" strike="noStrike" dirty="0" smtClean="0">
                          <a:solidFill>
                            <a:srgbClr val="000000"/>
                          </a:solidFill>
                          <a:effectLst/>
                          <a:latin typeface="Arial" panose="020B0604020202020204" pitchFamily="34" charset="0"/>
                        </a:rPr>
                        <a:t>CAPÍTULO</a:t>
                      </a:r>
                      <a:endParaRPr lang="es-MX" sz="1200" b="1" i="0" u="none" strike="noStrike" dirty="0">
                        <a:solidFill>
                          <a:srgbClr val="000000"/>
                        </a:solidFill>
                        <a:effectLst/>
                        <a:latin typeface="Arial" panose="020B0604020202020204" pitchFamily="34" charset="0"/>
                      </a:endParaRPr>
                    </a:p>
                  </a:txBody>
                  <a:tcPr marL="7144" marR="7144" marT="7144" marB="0" anchor="ctr">
                    <a:solidFill>
                      <a:srgbClr val="C7BF95"/>
                    </a:solidFill>
                  </a:tcPr>
                </a:tc>
                <a:tc gridSpan="3">
                  <a:txBody>
                    <a:bodyPr/>
                    <a:lstStyle/>
                    <a:p>
                      <a:pPr algn="ctr" rtl="0" fontAlgn="ctr"/>
                      <a:r>
                        <a:rPr lang="es-MX" sz="1200" b="1" i="0" u="none" strike="noStrike" dirty="0" smtClean="0">
                          <a:solidFill>
                            <a:srgbClr val="000000"/>
                          </a:solidFill>
                          <a:effectLst/>
                          <a:latin typeface="Arial" panose="020B0604020202020204" pitchFamily="34" charset="0"/>
                        </a:rPr>
                        <a:t> IEEZ</a:t>
                      </a:r>
                      <a:endParaRPr lang="es-MX" sz="1200" b="1" i="0" u="none" strike="noStrike" dirty="0">
                        <a:solidFill>
                          <a:srgbClr val="000000"/>
                        </a:solidFill>
                        <a:effectLst/>
                        <a:latin typeface="Arial" panose="020B0604020202020204" pitchFamily="34" charset="0"/>
                      </a:endParaRPr>
                    </a:p>
                  </a:txBody>
                  <a:tcPr marL="7144" marR="7144" marT="7144" marB="0" anchor="ctr">
                    <a:solidFill>
                      <a:srgbClr val="C7BF95"/>
                    </a:solidFill>
                  </a:tcPr>
                </a:tc>
                <a:tc hMerge="1">
                  <a:txBody>
                    <a:bodyPr/>
                    <a:lstStyle/>
                    <a:p>
                      <a:endParaRPr lang="es-MX"/>
                    </a:p>
                  </a:txBody>
                  <a:tcPr/>
                </a:tc>
                <a:tc hMerge="1">
                  <a:txBody>
                    <a:bodyPr/>
                    <a:lstStyle/>
                    <a:p>
                      <a:endParaRPr lang="es-MX" dirty="0"/>
                    </a:p>
                  </a:txBody>
                  <a:tcPr marL="9525" marR="9525" marT="9525" marB="0" anchor="ctr"/>
                </a:tc>
                <a:tc>
                  <a:txBody>
                    <a:bodyPr/>
                    <a:lstStyle/>
                    <a:p>
                      <a:pPr algn="ctr" rtl="0" fontAlgn="ctr"/>
                      <a:r>
                        <a:rPr lang="es-ES" sz="1000" b="1" i="0" u="none" strike="noStrike" dirty="0" smtClean="0">
                          <a:solidFill>
                            <a:srgbClr val="000000"/>
                          </a:solidFill>
                          <a:effectLst/>
                          <a:latin typeface="Arial" panose="020B0604020202020204" pitchFamily="34" charset="0"/>
                        </a:rPr>
                        <a:t>FINANCIAMIENTO</a:t>
                      </a:r>
                      <a:r>
                        <a:rPr lang="es-ES" sz="1000" b="1" i="0" u="none" strike="noStrike" baseline="0" dirty="0" smtClean="0">
                          <a:solidFill>
                            <a:srgbClr val="000000"/>
                          </a:solidFill>
                          <a:effectLst/>
                          <a:latin typeface="Arial" panose="020B0604020202020204" pitchFamily="34" charset="0"/>
                        </a:rPr>
                        <a:t> PÚBLICO</a:t>
                      </a:r>
                      <a:endParaRPr lang="es-MX" sz="1000" b="1" i="0" u="none" strike="noStrike" dirty="0" smtClean="0">
                        <a:solidFill>
                          <a:srgbClr val="000000"/>
                        </a:solidFill>
                        <a:effectLst/>
                        <a:latin typeface="Arial" panose="020B0604020202020204" pitchFamily="34" charset="0"/>
                      </a:endParaRPr>
                    </a:p>
                    <a:p>
                      <a:pPr algn="ctr" rtl="0" fontAlgn="ctr"/>
                      <a:r>
                        <a:rPr lang="es-MX" sz="1000" b="1" i="0" u="none" strike="noStrike" dirty="0" smtClean="0">
                          <a:solidFill>
                            <a:srgbClr val="000000"/>
                          </a:solidFill>
                          <a:effectLst/>
                          <a:latin typeface="Arial" panose="020B0604020202020204" pitchFamily="34" charset="0"/>
                        </a:rPr>
                        <a:t>PARTIDOS POLITICOS </a:t>
                      </a:r>
                      <a:endParaRPr lang="es-MX" sz="1000" dirty="0"/>
                    </a:p>
                  </a:txBody>
                  <a:tcPr marL="7144" marR="7144" marT="7144" marB="0" anchor="ctr">
                    <a:solidFill>
                      <a:srgbClr val="C7BF95"/>
                    </a:solidFill>
                  </a:tcPr>
                </a:tc>
                <a:extLst>
                  <a:ext uri="{0D108BD9-81ED-4DB2-BD59-A6C34878D82A}">
                    <a16:rowId xmlns:a16="http://schemas.microsoft.com/office/drawing/2014/main" xmlns="" val="10000"/>
                  </a:ext>
                </a:extLst>
              </a:tr>
              <a:tr h="652784">
                <a:tc vMerge="1">
                  <a:txBody>
                    <a:bodyPr/>
                    <a:lstStyle/>
                    <a:p>
                      <a:endParaRPr lang="es-MX"/>
                    </a:p>
                  </a:txBody>
                  <a:tcPr/>
                </a:tc>
                <a:tc>
                  <a:txBody>
                    <a:bodyPr/>
                    <a:lstStyle/>
                    <a:p>
                      <a:pPr algn="ctr" rtl="0" fontAlgn="ctr"/>
                      <a:r>
                        <a:rPr lang="es-MX" sz="1200" b="1" i="0" u="none" strike="noStrike" dirty="0" smtClean="0">
                          <a:solidFill>
                            <a:srgbClr val="000000"/>
                          </a:solidFill>
                          <a:effectLst/>
                          <a:latin typeface="Arial" panose="020B0604020202020204" pitchFamily="34" charset="0"/>
                        </a:rPr>
                        <a:t>GASTO</a:t>
                      </a:r>
                    </a:p>
                    <a:p>
                      <a:pPr algn="ctr" rtl="0" fontAlgn="ctr"/>
                      <a:r>
                        <a:rPr lang="es-MX" sz="1200" b="1" i="0" u="none" strike="noStrike" dirty="0" smtClean="0">
                          <a:solidFill>
                            <a:srgbClr val="000000"/>
                          </a:solidFill>
                          <a:effectLst/>
                          <a:latin typeface="Arial" panose="020B0604020202020204" pitchFamily="34" charset="0"/>
                        </a:rPr>
                        <a:t>  </a:t>
                      </a:r>
                      <a:r>
                        <a:rPr lang="es-MX" sz="1200" b="1" i="0" u="none" strike="noStrike" dirty="0">
                          <a:solidFill>
                            <a:srgbClr val="000000"/>
                          </a:solidFill>
                          <a:effectLst/>
                          <a:latin typeface="Arial" panose="020B0604020202020204" pitchFamily="34" charset="0"/>
                        </a:rPr>
                        <a:t>ORDINARIO</a:t>
                      </a:r>
                    </a:p>
                  </a:txBody>
                  <a:tcPr marL="7144" marR="7144" marT="7144" marB="0" anchor="ctr">
                    <a:solidFill>
                      <a:srgbClr val="C7BF95"/>
                    </a:solidFill>
                  </a:tcPr>
                </a:tc>
                <a:tc>
                  <a:txBody>
                    <a:bodyPr/>
                    <a:lstStyle/>
                    <a:p>
                      <a:pPr algn="ctr" rtl="0" fontAlgn="ctr"/>
                      <a:r>
                        <a:rPr lang="es-MX" sz="1200" b="1" i="0" u="none" strike="noStrike" dirty="0" smtClean="0">
                          <a:solidFill>
                            <a:srgbClr val="000000"/>
                          </a:solidFill>
                          <a:effectLst/>
                          <a:latin typeface="Arial" panose="020B0604020202020204" pitchFamily="34" charset="0"/>
                        </a:rPr>
                        <a:t>GASTO</a:t>
                      </a:r>
                    </a:p>
                    <a:p>
                      <a:pPr algn="ctr" rtl="0" fontAlgn="ctr"/>
                      <a:r>
                        <a:rPr lang="es-MX" sz="1200" b="1" i="0" u="none" strike="noStrike" dirty="0" smtClean="0">
                          <a:solidFill>
                            <a:srgbClr val="000000"/>
                          </a:solidFill>
                          <a:effectLst/>
                          <a:latin typeface="Arial" panose="020B0604020202020204" pitchFamily="34" charset="0"/>
                        </a:rPr>
                        <a:t> </a:t>
                      </a:r>
                      <a:r>
                        <a:rPr lang="es-MX" sz="1200" b="1" i="0" u="none" strike="noStrike" dirty="0">
                          <a:solidFill>
                            <a:srgbClr val="000000"/>
                          </a:solidFill>
                          <a:effectLst/>
                          <a:latin typeface="Arial" panose="020B0604020202020204" pitchFamily="34" charset="0"/>
                        </a:rPr>
                        <a:t>ELECTORAL</a:t>
                      </a:r>
                    </a:p>
                  </a:txBody>
                  <a:tcPr marL="7144" marR="7144" marT="7144" marB="0" anchor="ctr">
                    <a:solidFill>
                      <a:srgbClr val="C7BF95"/>
                    </a:solidFill>
                  </a:tcPr>
                </a:tc>
                <a:tc>
                  <a:txBody>
                    <a:bodyPr/>
                    <a:lstStyle/>
                    <a:p>
                      <a:pPr algn="ctr"/>
                      <a:r>
                        <a:rPr kumimoji="0" lang="es-ES" sz="1200" b="1" i="0" u="none" strike="noStrike" kern="1200" dirty="0" smtClean="0">
                          <a:solidFill>
                            <a:srgbClr val="000000"/>
                          </a:solidFill>
                          <a:effectLst/>
                          <a:latin typeface="Arial" panose="020B0604020202020204" pitchFamily="34" charset="0"/>
                          <a:ea typeface="+mn-ea"/>
                          <a:cs typeface="+mn-cs"/>
                        </a:rPr>
                        <a:t>REVOCACIÓN</a:t>
                      </a:r>
                    </a:p>
                    <a:p>
                      <a:pPr algn="ctr"/>
                      <a:r>
                        <a:rPr kumimoji="0" lang="es-ES" sz="1200" b="1" i="0" u="none" strike="noStrike" kern="1200" dirty="0" smtClean="0">
                          <a:solidFill>
                            <a:srgbClr val="000000"/>
                          </a:solidFill>
                          <a:effectLst/>
                          <a:latin typeface="Arial" panose="020B0604020202020204" pitchFamily="34" charset="0"/>
                          <a:ea typeface="+mn-ea"/>
                          <a:cs typeface="+mn-cs"/>
                        </a:rPr>
                        <a:t> </a:t>
                      </a:r>
                      <a:r>
                        <a:rPr kumimoji="0" lang="es-ES" sz="1200" b="1" i="0" u="none" strike="noStrike" kern="1200" dirty="0" smtClean="0">
                          <a:solidFill>
                            <a:srgbClr val="000000"/>
                          </a:solidFill>
                          <a:effectLst/>
                          <a:latin typeface="Arial" panose="020B0604020202020204" pitchFamily="34" charset="0"/>
                          <a:ea typeface="+mn-ea"/>
                          <a:cs typeface="+mn-cs"/>
                        </a:rPr>
                        <a:t>DE MANDATO</a:t>
                      </a:r>
                      <a:endParaRPr kumimoji="0" lang="es-MX" sz="1200" b="1" i="0" u="none" strike="noStrike" kern="1200" dirty="0">
                        <a:solidFill>
                          <a:srgbClr val="000000"/>
                        </a:solidFill>
                        <a:effectLst/>
                        <a:latin typeface="Arial" panose="020B0604020202020204" pitchFamily="34" charset="0"/>
                        <a:ea typeface="+mn-ea"/>
                        <a:cs typeface="+mn-cs"/>
                      </a:endParaRPr>
                    </a:p>
                  </a:txBody>
                  <a:tcPr marL="7144" marR="7144" marT="7144" marB="0" anchor="ctr">
                    <a:solidFill>
                      <a:srgbClr val="C7BF95"/>
                    </a:solidFill>
                  </a:tcPr>
                </a:tc>
                <a:tc>
                  <a:txBody>
                    <a:bodyPr/>
                    <a:lstStyle/>
                    <a:p>
                      <a:pPr algn="ctr" rtl="0" fontAlgn="ctr"/>
                      <a:r>
                        <a:rPr lang="es-MX" sz="1000" b="1" i="0" u="none" strike="noStrike" dirty="0" smtClean="0">
                          <a:solidFill>
                            <a:srgbClr val="000000"/>
                          </a:solidFill>
                          <a:effectLst/>
                          <a:latin typeface="Arial" panose="020B0604020202020204" pitchFamily="34" charset="0"/>
                        </a:rPr>
                        <a:t>(ACTIVIDADES</a:t>
                      </a:r>
                      <a:r>
                        <a:rPr lang="es-MX" sz="1000" b="1" i="0" u="none" strike="noStrike" baseline="0" dirty="0" smtClean="0">
                          <a:solidFill>
                            <a:srgbClr val="000000"/>
                          </a:solidFill>
                          <a:effectLst/>
                          <a:latin typeface="Arial" panose="020B0604020202020204" pitchFamily="34" charset="0"/>
                        </a:rPr>
                        <a:t> ORDINARIAS, ESPECÍFICAS Y </a:t>
                      </a:r>
                      <a:r>
                        <a:rPr kumimoji="0" lang="es-ES" sz="1000" b="1" i="0" u="none" strike="noStrike" kern="1200" baseline="0" dirty="0" smtClean="0">
                          <a:solidFill>
                            <a:srgbClr val="000000"/>
                          </a:solidFill>
                          <a:effectLst/>
                          <a:latin typeface="Arial" panose="020B0604020202020204" pitchFamily="34" charset="0"/>
                          <a:ea typeface="+mn-ea"/>
                          <a:cs typeface="+mn-cs"/>
                        </a:rPr>
                        <a:t>TENDIENTES A LA OBTENCIÓN DEL VOTO</a:t>
                      </a:r>
                      <a:r>
                        <a:rPr lang="es-MX" sz="1000" b="1" i="0" u="none" strike="noStrike" baseline="0" dirty="0" smtClean="0">
                          <a:solidFill>
                            <a:srgbClr val="000000"/>
                          </a:solidFill>
                          <a:effectLst/>
                          <a:latin typeface="Arial" panose="020B0604020202020204" pitchFamily="34" charset="0"/>
                        </a:rPr>
                        <a:t>)</a:t>
                      </a:r>
                      <a:endParaRPr lang="es-MX" sz="1000" b="1" i="0" u="none" strike="noStrike" dirty="0">
                        <a:solidFill>
                          <a:srgbClr val="000000"/>
                        </a:solidFill>
                        <a:effectLst/>
                        <a:latin typeface="Arial" panose="020B0604020202020204" pitchFamily="34" charset="0"/>
                      </a:endParaRPr>
                    </a:p>
                  </a:txBody>
                  <a:tcPr marL="7144" marR="7144" marT="7144" marB="0" anchor="ctr">
                    <a:solidFill>
                      <a:srgbClr val="C7BF95"/>
                    </a:solidFill>
                  </a:tcPr>
                </a:tc>
                <a:extLst>
                  <a:ext uri="{0D108BD9-81ED-4DB2-BD59-A6C34878D82A}">
                    <a16:rowId xmlns:a16="http://schemas.microsoft.com/office/drawing/2014/main" xmlns="" val="10001"/>
                  </a:ext>
                </a:extLst>
              </a:tr>
              <a:tr h="349472">
                <a:tc>
                  <a:txBody>
                    <a:bodyPr/>
                    <a:lstStyle/>
                    <a:p>
                      <a:pPr algn="ctr" rtl="0" fontAlgn="ctr"/>
                      <a:r>
                        <a:rPr lang="es-MX" sz="1200" b="0" i="0" u="none" strike="noStrike" dirty="0" smtClean="0">
                          <a:solidFill>
                            <a:srgbClr val="000000"/>
                          </a:solidFill>
                          <a:effectLst/>
                          <a:latin typeface="Arial" panose="020B0604020202020204" pitchFamily="34" charset="0"/>
                        </a:rPr>
                        <a:t>1000</a:t>
                      </a:r>
                      <a:endParaRPr lang="es-MX" sz="1200" b="0" i="0" u="none" strike="noStrike" dirty="0">
                        <a:solidFill>
                          <a:srgbClr val="000000"/>
                        </a:solidFill>
                        <a:effectLst/>
                        <a:latin typeface="Arial" panose="020B0604020202020204" pitchFamily="34" charset="0"/>
                      </a:endParaRPr>
                    </a:p>
                  </a:txBody>
                  <a:tcPr marL="7144" marR="7144" marT="7144" marB="0" anchor="ctr">
                    <a:solidFill>
                      <a:srgbClr val="C7BF95">
                        <a:alpha val="40000"/>
                      </a:srgbClr>
                    </a:solidFill>
                  </a:tcPr>
                </a:tc>
                <a:tc>
                  <a:txBody>
                    <a:bodyPr/>
                    <a:lstStyle/>
                    <a:p>
                      <a:pPr algn="ctr" fontAlgn="b"/>
                      <a:r>
                        <a:rPr lang="es-MX" sz="1200" b="0" i="0" u="none" strike="noStrike" dirty="0">
                          <a:effectLst/>
                          <a:latin typeface="Arial" panose="020B0604020202020204" pitchFamily="34" charset="0"/>
                        </a:rPr>
                        <a:t>$74,383,941.38</a:t>
                      </a:r>
                    </a:p>
                  </a:txBody>
                  <a:tcPr marL="7144" marR="7144" marT="7144" marB="0" anchor="ctr">
                    <a:solidFill>
                      <a:srgbClr val="C7BF95">
                        <a:alpha val="40000"/>
                      </a:srgbClr>
                    </a:solidFill>
                  </a:tcPr>
                </a:tc>
                <a:tc>
                  <a:txBody>
                    <a:bodyPr/>
                    <a:lstStyle/>
                    <a:p>
                      <a:pPr algn="ctr" fontAlgn="b"/>
                      <a:r>
                        <a:rPr lang="es-MX" sz="1200" b="0" i="0" u="none" strike="noStrike" dirty="0">
                          <a:effectLst/>
                          <a:latin typeface="Arial" panose="020B0604020202020204" pitchFamily="34" charset="0"/>
                        </a:rPr>
                        <a:t>$123,166,044.52</a:t>
                      </a:r>
                    </a:p>
                  </a:txBody>
                  <a:tcPr marL="7144" marR="7144" marT="7144" marB="0" anchor="ctr">
                    <a:solidFill>
                      <a:srgbClr val="C7BF95">
                        <a:alpha val="40000"/>
                      </a:srgbClr>
                    </a:solidFill>
                  </a:tcPr>
                </a:tc>
                <a:tc>
                  <a:txBody>
                    <a:bodyPr/>
                    <a:lstStyle/>
                    <a:p>
                      <a:pPr algn="ctr" fontAlgn="b"/>
                      <a:r>
                        <a:rPr lang="es-MX" sz="1200" b="0" i="0" u="none" strike="noStrike" dirty="0">
                          <a:effectLst/>
                          <a:latin typeface="Arial" panose="020B0604020202020204" pitchFamily="34" charset="0"/>
                        </a:rPr>
                        <a:t>$1,733,737.16</a:t>
                      </a:r>
                    </a:p>
                  </a:txBody>
                  <a:tcPr marL="7144" marR="7144" marT="7144" marB="0" anchor="ctr">
                    <a:solidFill>
                      <a:srgbClr val="C7BF95">
                        <a:alpha val="40000"/>
                      </a:srgbClr>
                    </a:solidFill>
                  </a:tcPr>
                </a:tc>
                <a:tc>
                  <a:txBody>
                    <a:bodyPr/>
                    <a:lstStyle/>
                    <a:p>
                      <a:pPr algn="ctr" rtl="0" fontAlgn="ctr"/>
                      <a:r>
                        <a:rPr lang="es-ES" sz="1200" b="0" i="0" u="none" strike="noStrike" dirty="0" smtClean="0">
                          <a:solidFill>
                            <a:srgbClr val="000000"/>
                          </a:solidFill>
                          <a:effectLst/>
                          <a:latin typeface="Arial" panose="020B0604020202020204" pitchFamily="34" charset="0"/>
                        </a:rPr>
                        <a:t>$0.00</a:t>
                      </a:r>
                      <a:endParaRPr lang="es-MX" sz="1200" b="0" i="0" u="none" strike="noStrike" dirty="0">
                        <a:solidFill>
                          <a:srgbClr val="000000"/>
                        </a:solidFill>
                        <a:effectLst/>
                        <a:latin typeface="Arial" panose="020B0604020202020204" pitchFamily="34" charset="0"/>
                      </a:endParaRPr>
                    </a:p>
                  </a:txBody>
                  <a:tcPr marL="7144" marR="7144" marT="7144" marB="0" anchor="ctr">
                    <a:solidFill>
                      <a:srgbClr val="C7BF95">
                        <a:alpha val="40000"/>
                      </a:srgbClr>
                    </a:solidFill>
                  </a:tcPr>
                </a:tc>
                <a:extLst>
                  <a:ext uri="{0D108BD9-81ED-4DB2-BD59-A6C34878D82A}">
                    <a16:rowId xmlns:a16="http://schemas.microsoft.com/office/drawing/2014/main" xmlns="" val="10002"/>
                  </a:ext>
                </a:extLst>
              </a:tr>
              <a:tr h="349472">
                <a:tc>
                  <a:txBody>
                    <a:bodyPr/>
                    <a:lstStyle/>
                    <a:p>
                      <a:pPr algn="ctr" rtl="0" fontAlgn="ctr"/>
                      <a:r>
                        <a:rPr lang="es-MX" sz="1200" b="0" i="0" u="none" strike="noStrike" dirty="0" smtClean="0">
                          <a:solidFill>
                            <a:srgbClr val="000000"/>
                          </a:solidFill>
                          <a:effectLst/>
                          <a:latin typeface="Arial" panose="020B0604020202020204" pitchFamily="34" charset="0"/>
                        </a:rPr>
                        <a:t>2000</a:t>
                      </a:r>
                      <a:endParaRPr lang="es-MX" sz="1200" b="0" i="0" u="none" strike="noStrike" dirty="0">
                        <a:solidFill>
                          <a:srgbClr val="000000"/>
                        </a:solidFill>
                        <a:effectLst/>
                        <a:latin typeface="Arial" panose="020B0604020202020204" pitchFamily="34" charset="0"/>
                      </a:endParaRPr>
                    </a:p>
                  </a:txBody>
                  <a:tcPr marL="7144" marR="7144" marT="7144" marB="0" anchor="ctr">
                    <a:solidFill>
                      <a:srgbClr val="C7BF95">
                        <a:alpha val="40000"/>
                      </a:srgbClr>
                    </a:solidFill>
                  </a:tcPr>
                </a:tc>
                <a:tc>
                  <a:txBody>
                    <a:bodyPr/>
                    <a:lstStyle/>
                    <a:p>
                      <a:pPr algn="ctr" fontAlgn="b"/>
                      <a:r>
                        <a:rPr lang="es-MX" sz="1200" b="0" i="0" u="none" strike="noStrike" dirty="0">
                          <a:effectLst/>
                          <a:latin typeface="Arial" panose="020B0604020202020204" pitchFamily="34" charset="0"/>
                        </a:rPr>
                        <a:t>$2,389,290.09</a:t>
                      </a:r>
                    </a:p>
                  </a:txBody>
                  <a:tcPr marL="7144" marR="7144" marT="7144" marB="0" anchor="ctr">
                    <a:solidFill>
                      <a:srgbClr val="C7BF95">
                        <a:alpha val="40000"/>
                      </a:srgbClr>
                    </a:solidFill>
                  </a:tcPr>
                </a:tc>
                <a:tc>
                  <a:txBody>
                    <a:bodyPr/>
                    <a:lstStyle/>
                    <a:p>
                      <a:pPr algn="ctr" fontAlgn="b"/>
                      <a:r>
                        <a:rPr lang="es-MX" sz="1200" b="0" i="0" u="none" strike="noStrike" dirty="0">
                          <a:effectLst/>
                          <a:latin typeface="Arial" panose="020B0604020202020204" pitchFamily="34" charset="0"/>
                        </a:rPr>
                        <a:t>$50,860,360.91</a:t>
                      </a:r>
                    </a:p>
                  </a:txBody>
                  <a:tcPr marL="7144" marR="7144" marT="7144" marB="0" anchor="ctr">
                    <a:solidFill>
                      <a:srgbClr val="C7BF95">
                        <a:alpha val="40000"/>
                      </a:srgbClr>
                    </a:solidFill>
                  </a:tcPr>
                </a:tc>
                <a:tc>
                  <a:txBody>
                    <a:bodyPr/>
                    <a:lstStyle/>
                    <a:p>
                      <a:pPr algn="ctr" fontAlgn="b"/>
                      <a:r>
                        <a:rPr lang="es-MX" sz="1200" b="0" i="0" u="none" strike="noStrike" dirty="0">
                          <a:effectLst/>
                          <a:latin typeface="Arial" panose="020B0604020202020204" pitchFamily="34" charset="0"/>
                        </a:rPr>
                        <a:t>$267,660.00</a:t>
                      </a:r>
                    </a:p>
                  </a:txBody>
                  <a:tcPr marL="7144" marR="7144" marT="7144" marB="0" anchor="ctr">
                    <a:solidFill>
                      <a:srgbClr val="C7BF95">
                        <a:alpha val="40000"/>
                      </a:srgbClr>
                    </a:solidFill>
                  </a:tcPr>
                </a:tc>
                <a:tc>
                  <a:txBody>
                    <a:bodyPr/>
                    <a:lstStyle/>
                    <a:p>
                      <a:pPr algn="ctr" rtl="0" fontAlgn="ctr"/>
                      <a:r>
                        <a:rPr lang="es-ES" sz="1200" b="0" i="0" u="none" strike="noStrike" dirty="0" smtClean="0">
                          <a:solidFill>
                            <a:srgbClr val="000000"/>
                          </a:solidFill>
                          <a:effectLst/>
                          <a:latin typeface="Arial" panose="020B0604020202020204" pitchFamily="34" charset="0"/>
                        </a:rPr>
                        <a:t>$0.00</a:t>
                      </a:r>
                      <a:endParaRPr lang="es-MX" sz="1200" b="0" i="0" u="none" strike="noStrike" dirty="0">
                        <a:solidFill>
                          <a:srgbClr val="000000"/>
                        </a:solidFill>
                        <a:effectLst/>
                        <a:latin typeface="Arial" panose="020B0604020202020204" pitchFamily="34" charset="0"/>
                      </a:endParaRPr>
                    </a:p>
                  </a:txBody>
                  <a:tcPr marL="7144" marR="7144" marT="7144" marB="0" anchor="ctr">
                    <a:solidFill>
                      <a:srgbClr val="C7BF95">
                        <a:alpha val="40000"/>
                      </a:srgbClr>
                    </a:solidFill>
                  </a:tcPr>
                </a:tc>
                <a:extLst>
                  <a:ext uri="{0D108BD9-81ED-4DB2-BD59-A6C34878D82A}">
                    <a16:rowId xmlns:a16="http://schemas.microsoft.com/office/drawing/2014/main" xmlns="" val="10003"/>
                  </a:ext>
                </a:extLst>
              </a:tr>
              <a:tr h="349472">
                <a:tc>
                  <a:txBody>
                    <a:bodyPr/>
                    <a:lstStyle/>
                    <a:p>
                      <a:pPr algn="ctr" rtl="0" fontAlgn="ctr"/>
                      <a:r>
                        <a:rPr lang="es-MX" sz="1200" b="0" i="0" u="none" strike="noStrike" dirty="0" smtClean="0">
                          <a:solidFill>
                            <a:srgbClr val="000000"/>
                          </a:solidFill>
                          <a:effectLst/>
                          <a:latin typeface="Arial" panose="020B0604020202020204" pitchFamily="34" charset="0"/>
                        </a:rPr>
                        <a:t>3000</a:t>
                      </a:r>
                      <a:endParaRPr lang="es-MX" sz="1200" b="0" i="0" u="none" strike="noStrike" dirty="0">
                        <a:solidFill>
                          <a:srgbClr val="000000"/>
                        </a:solidFill>
                        <a:effectLst/>
                        <a:latin typeface="Arial" panose="020B0604020202020204" pitchFamily="34" charset="0"/>
                      </a:endParaRPr>
                    </a:p>
                  </a:txBody>
                  <a:tcPr marL="7144" marR="7144" marT="7144" marB="0" anchor="ctr">
                    <a:solidFill>
                      <a:srgbClr val="C7BF95">
                        <a:alpha val="40000"/>
                      </a:srgbClr>
                    </a:solidFill>
                  </a:tcPr>
                </a:tc>
                <a:tc>
                  <a:txBody>
                    <a:bodyPr/>
                    <a:lstStyle/>
                    <a:p>
                      <a:pPr algn="ctr" fontAlgn="b"/>
                      <a:r>
                        <a:rPr lang="es-MX" sz="1200" b="0" i="0" u="none" strike="noStrike" dirty="0">
                          <a:effectLst/>
                          <a:latin typeface="Arial" panose="020B0604020202020204" pitchFamily="34" charset="0"/>
                        </a:rPr>
                        <a:t>$10,363,049.37</a:t>
                      </a:r>
                    </a:p>
                  </a:txBody>
                  <a:tcPr marL="7144" marR="7144" marT="7144" marB="0" anchor="ctr">
                    <a:solidFill>
                      <a:srgbClr val="C7BF95">
                        <a:alpha val="40000"/>
                      </a:srgbClr>
                    </a:solidFill>
                  </a:tcPr>
                </a:tc>
                <a:tc>
                  <a:txBody>
                    <a:bodyPr/>
                    <a:lstStyle/>
                    <a:p>
                      <a:pPr algn="ctr" fontAlgn="b"/>
                      <a:r>
                        <a:rPr lang="es-MX" sz="1200" b="0" i="0" u="none" strike="noStrike" dirty="0">
                          <a:effectLst/>
                          <a:latin typeface="Arial" panose="020B0604020202020204" pitchFamily="34" charset="0"/>
                        </a:rPr>
                        <a:t>$44,698,330.88</a:t>
                      </a:r>
                    </a:p>
                  </a:txBody>
                  <a:tcPr marL="7144" marR="7144" marT="7144" marB="0" anchor="ctr">
                    <a:solidFill>
                      <a:srgbClr val="C7BF95">
                        <a:alpha val="40000"/>
                      </a:srgbClr>
                    </a:solidFill>
                  </a:tcPr>
                </a:tc>
                <a:tc>
                  <a:txBody>
                    <a:bodyPr/>
                    <a:lstStyle/>
                    <a:p>
                      <a:pPr algn="ctr" fontAlgn="b"/>
                      <a:r>
                        <a:rPr lang="es-MX" sz="1200" b="0" i="0" u="none" strike="noStrike" dirty="0">
                          <a:effectLst/>
                          <a:latin typeface="Arial" panose="020B0604020202020204" pitchFamily="34" charset="0"/>
                        </a:rPr>
                        <a:t>$584,027.95</a:t>
                      </a:r>
                    </a:p>
                  </a:txBody>
                  <a:tcPr marL="7144" marR="7144" marT="7144" marB="0" anchor="ctr">
                    <a:solidFill>
                      <a:srgbClr val="C7BF95">
                        <a:alpha val="40000"/>
                      </a:srgbClr>
                    </a:solidFill>
                  </a:tcPr>
                </a:tc>
                <a:tc>
                  <a:txBody>
                    <a:bodyPr/>
                    <a:lstStyle/>
                    <a:p>
                      <a:pPr algn="ctr" rtl="0" fontAlgn="ctr"/>
                      <a:r>
                        <a:rPr lang="es-ES" sz="1200" b="0" i="0" u="none" strike="noStrike" dirty="0" smtClean="0">
                          <a:solidFill>
                            <a:srgbClr val="000000"/>
                          </a:solidFill>
                          <a:effectLst/>
                          <a:latin typeface="Arial" panose="020B0604020202020204" pitchFamily="34" charset="0"/>
                        </a:rPr>
                        <a:t>$0.00</a:t>
                      </a:r>
                      <a:endParaRPr lang="es-MX" sz="1200" b="0" i="0" u="none" strike="noStrike" dirty="0">
                        <a:solidFill>
                          <a:srgbClr val="000000"/>
                        </a:solidFill>
                        <a:effectLst/>
                        <a:latin typeface="Arial" panose="020B0604020202020204" pitchFamily="34" charset="0"/>
                      </a:endParaRPr>
                    </a:p>
                  </a:txBody>
                  <a:tcPr marL="7144" marR="7144" marT="7144" marB="0" anchor="ctr">
                    <a:solidFill>
                      <a:srgbClr val="C7BF95">
                        <a:alpha val="40000"/>
                      </a:srgbClr>
                    </a:solidFill>
                  </a:tcPr>
                </a:tc>
                <a:extLst>
                  <a:ext uri="{0D108BD9-81ED-4DB2-BD59-A6C34878D82A}">
                    <a16:rowId xmlns:a16="http://schemas.microsoft.com/office/drawing/2014/main" xmlns="" val="10004"/>
                  </a:ext>
                </a:extLst>
              </a:tr>
              <a:tr h="349472">
                <a:tc>
                  <a:txBody>
                    <a:bodyPr/>
                    <a:lstStyle/>
                    <a:p>
                      <a:pPr algn="ctr" rtl="0" fontAlgn="ctr"/>
                      <a:r>
                        <a:rPr lang="es-MX" sz="1200" b="0" i="0" u="none" strike="noStrike" dirty="0" smtClean="0">
                          <a:solidFill>
                            <a:srgbClr val="000000"/>
                          </a:solidFill>
                          <a:effectLst/>
                          <a:latin typeface="Arial" panose="020B0604020202020204" pitchFamily="34" charset="0"/>
                        </a:rPr>
                        <a:t>4000</a:t>
                      </a:r>
                      <a:endParaRPr lang="es-MX" sz="1200" b="0" i="0" u="none" strike="noStrike" dirty="0">
                        <a:solidFill>
                          <a:srgbClr val="000000"/>
                        </a:solidFill>
                        <a:effectLst/>
                        <a:latin typeface="Arial" panose="020B0604020202020204" pitchFamily="34" charset="0"/>
                      </a:endParaRPr>
                    </a:p>
                  </a:txBody>
                  <a:tcPr marL="7144" marR="7144" marT="7144" marB="0" anchor="ctr">
                    <a:solidFill>
                      <a:srgbClr val="C7BF95">
                        <a:alpha val="40000"/>
                      </a:srgbClr>
                    </a:solidFill>
                  </a:tcPr>
                </a:tc>
                <a:tc>
                  <a:txBody>
                    <a:bodyPr/>
                    <a:lstStyle/>
                    <a:p>
                      <a:pPr algn="ctr" fontAlgn="b"/>
                      <a:r>
                        <a:rPr lang="es-ES" sz="1200" b="0" i="0" u="none" strike="noStrike" dirty="0" smtClean="0">
                          <a:effectLst/>
                          <a:latin typeface="Arial" panose="020B0604020202020204" pitchFamily="34" charset="0"/>
                        </a:rPr>
                        <a:t>$0.00</a:t>
                      </a:r>
                      <a:endParaRPr lang="es-MX" sz="1200" b="0" i="0" u="none" strike="noStrike" dirty="0">
                        <a:effectLst/>
                        <a:latin typeface="Arial" panose="020B0604020202020204" pitchFamily="34" charset="0"/>
                      </a:endParaRPr>
                    </a:p>
                  </a:txBody>
                  <a:tcPr marL="7144" marR="7144" marT="7144" marB="0" anchor="ctr">
                    <a:solidFill>
                      <a:srgbClr val="C7BF95">
                        <a:alpha val="40000"/>
                      </a:srgbClr>
                    </a:solidFill>
                  </a:tcPr>
                </a:tc>
                <a:tc>
                  <a:txBody>
                    <a:bodyPr/>
                    <a:lstStyle/>
                    <a:p>
                      <a:pPr algn="ctr" fontAlgn="b"/>
                      <a:r>
                        <a:rPr lang="es-ES" sz="1200" b="0" i="0" u="none" strike="noStrike" dirty="0" smtClean="0">
                          <a:effectLst/>
                          <a:latin typeface="Arial" panose="020B0604020202020204" pitchFamily="34" charset="0"/>
                        </a:rPr>
                        <a:t>$0.00</a:t>
                      </a:r>
                      <a:endParaRPr lang="es-MX" sz="1200" b="0" i="0" u="none" strike="noStrike" dirty="0">
                        <a:effectLst/>
                        <a:latin typeface="Arial" panose="020B0604020202020204" pitchFamily="34" charset="0"/>
                      </a:endParaRPr>
                    </a:p>
                  </a:txBody>
                  <a:tcPr marL="7144" marR="7144" marT="7144" marB="0" anchor="ctr">
                    <a:solidFill>
                      <a:srgbClr val="C7BF95">
                        <a:alpha val="40000"/>
                      </a:srgbClr>
                    </a:solidFill>
                  </a:tcPr>
                </a:tc>
                <a:tc>
                  <a:txBody>
                    <a:bodyPr/>
                    <a:lstStyle/>
                    <a:p>
                      <a:pPr algn="ctr" fontAlgn="b"/>
                      <a:r>
                        <a:rPr lang="es-ES" sz="1200" b="0" i="0" u="none" strike="noStrike" dirty="0" smtClean="0">
                          <a:effectLst/>
                          <a:latin typeface="Arial" panose="020B0604020202020204" pitchFamily="34" charset="0"/>
                        </a:rPr>
                        <a:t>$0.00</a:t>
                      </a:r>
                      <a:endParaRPr lang="es-MX" sz="1200" b="0" i="0" u="none" strike="noStrike" dirty="0">
                        <a:effectLst/>
                        <a:latin typeface="Arial" panose="020B0604020202020204" pitchFamily="34" charset="0"/>
                      </a:endParaRPr>
                    </a:p>
                  </a:txBody>
                  <a:tcPr marL="7144" marR="7144" marT="7144" marB="0" anchor="ctr">
                    <a:solidFill>
                      <a:srgbClr val="C7BF95">
                        <a:alpha val="40000"/>
                      </a:srgbClr>
                    </a:solidFill>
                  </a:tcPr>
                </a:tc>
                <a:tc>
                  <a:txBody>
                    <a:bodyPr/>
                    <a:lstStyle/>
                    <a:p>
                      <a:pPr algn="ctr" fontAlgn="ctr"/>
                      <a:r>
                        <a:rPr lang="es-MX" sz="1200" b="1" i="0" u="none" strike="noStrike" dirty="0">
                          <a:effectLst/>
                          <a:latin typeface="Arial" panose="020B0604020202020204" pitchFamily="34" charset="0"/>
                        </a:rPr>
                        <a:t>$117,491,081.61</a:t>
                      </a:r>
                    </a:p>
                  </a:txBody>
                  <a:tcPr marL="7144" marR="7144" marT="7144" marB="0" anchor="ctr">
                    <a:solidFill>
                      <a:srgbClr val="C7BF95">
                        <a:alpha val="40000"/>
                      </a:srgbClr>
                    </a:solidFill>
                  </a:tcPr>
                </a:tc>
                <a:extLst>
                  <a:ext uri="{0D108BD9-81ED-4DB2-BD59-A6C34878D82A}">
                    <a16:rowId xmlns:a16="http://schemas.microsoft.com/office/drawing/2014/main" xmlns="" val="10005"/>
                  </a:ext>
                </a:extLst>
              </a:tr>
              <a:tr h="349472">
                <a:tc>
                  <a:txBody>
                    <a:bodyPr/>
                    <a:lstStyle/>
                    <a:p>
                      <a:pPr algn="ctr" rtl="0" fontAlgn="ctr"/>
                      <a:r>
                        <a:rPr lang="es-MX" sz="1200" b="0" i="0" u="none" strike="noStrike" dirty="0" smtClean="0">
                          <a:solidFill>
                            <a:srgbClr val="000000"/>
                          </a:solidFill>
                          <a:effectLst/>
                          <a:latin typeface="Arial" panose="020B0604020202020204" pitchFamily="34" charset="0"/>
                        </a:rPr>
                        <a:t>5000</a:t>
                      </a:r>
                      <a:endParaRPr lang="es-MX" sz="1200" b="0" i="0" u="none" strike="noStrike" dirty="0">
                        <a:solidFill>
                          <a:srgbClr val="000000"/>
                        </a:solidFill>
                        <a:effectLst/>
                        <a:latin typeface="Arial" panose="020B0604020202020204" pitchFamily="34" charset="0"/>
                      </a:endParaRPr>
                    </a:p>
                  </a:txBody>
                  <a:tcPr marL="7144" marR="7144" marT="7144" marB="0" anchor="ctr">
                    <a:solidFill>
                      <a:srgbClr val="C7BF95">
                        <a:alpha val="40000"/>
                      </a:srgbClr>
                    </a:solidFill>
                  </a:tcPr>
                </a:tc>
                <a:tc>
                  <a:txBody>
                    <a:bodyPr/>
                    <a:lstStyle/>
                    <a:p>
                      <a:pPr algn="ctr" fontAlgn="b"/>
                      <a:r>
                        <a:rPr lang="es-MX" sz="1200" b="0" i="0" u="none" strike="noStrike" dirty="0">
                          <a:effectLst/>
                          <a:latin typeface="Arial" panose="020B0604020202020204" pitchFamily="34" charset="0"/>
                        </a:rPr>
                        <a:t>$2,568,640.00</a:t>
                      </a:r>
                    </a:p>
                  </a:txBody>
                  <a:tcPr marL="7144" marR="7144" marT="7144" marB="0" anchor="ctr">
                    <a:solidFill>
                      <a:srgbClr val="C7BF95">
                        <a:alpha val="40000"/>
                      </a:srgbClr>
                    </a:solidFill>
                  </a:tcPr>
                </a:tc>
                <a:tc>
                  <a:txBody>
                    <a:bodyPr/>
                    <a:lstStyle/>
                    <a:p>
                      <a:pPr algn="ctr" fontAlgn="b"/>
                      <a:r>
                        <a:rPr lang="es-MX" sz="1200" b="0" i="0" u="none" strike="noStrike" dirty="0">
                          <a:effectLst/>
                          <a:latin typeface="Arial" panose="020B0604020202020204" pitchFamily="34" charset="0"/>
                        </a:rPr>
                        <a:t>$8,832,432.00</a:t>
                      </a:r>
                    </a:p>
                  </a:txBody>
                  <a:tcPr marL="7144" marR="7144" marT="7144" marB="0" anchor="ctr">
                    <a:solidFill>
                      <a:srgbClr val="C7BF95">
                        <a:alpha val="40000"/>
                      </a:srgbClr>
                    </a:solidFill>
                  </a:tcPr>
                </a:tc>
                <a:tc>
                  <a:txBody>
                    <a:bodyPr/>
                    <a:lstStyle/>
                    <a:p>
                      <a:pPr algn="ctr" fontAlgn="b"/>
                      <a:r>
                        <a:rPr lang="es-ES" sz="1200" b="0" i="0" u="none" strike="noStrike" dirty="0" smtClean="0">
                          <a:effectLst/>
                          <a:latin typeface="Arial" panose="020B0604020202020204" pitchFamily="34" charset="0"/>
                        </a:rPr>
                        <a:t>$0.00</a:t>
                      </a:r>
                      <a:endParaRPr lang="es-MX" sz="1200" b="0" i="0" u="none" strike="noStrike" dirty="0">
                        <a:effectLst/>
                        <a:latin typeface="Arial" panose="020B0604020202020204" pitchFamily="34" charset="0"/>
                      </a:endParaRPr>
                    </a:p>
                  </a:txBody>
                  <a:tcPr marL="7144" marR="7144" marT="7144" marB="0" anchor="ctr">
                    <a:solidFill>
                      <a:srgbClr val="C7BF95">
                        <a:alpha val="40000"/>
                      </a:srgbClr>
                    </a:solidFill>
                  </a:tcPr>
                </a:tc>
                <a:tc>
                  <a:txBody>
                    <a:bodyPr/>
                    <a:lstStyle/>
                    <a:p>
                      <a:pPr algn="ctr" rtl="0" fontAlgn="ctr"/>
                      <a:r>
                        <a:rPr lang="es-ES" sz="1200" b="0" i="0" u="none" strike="noStrike" dirty="0" smtClean="0">
                          <a:solidFill>
                            <a:srgbClr val="000000"/>
                          </a:solidFill>
                          <a:effectLst/>
                          <a:latin typeface="Arial" panose="020B0604020202020204" pitchFamily="34" charset="0"/>
                        </a:rPr>
                        <a:t>$0.00</a:t>
                      </a:r>
                      <a:endParaRPr lang="es-MX" sz="1200" b="0" i="0" u="none" strike="noStrike" dirty="0">
                        <a:solidFill>
                          <a:srgbClr val="000000"/>
                        </a:solidFill>
                        <a:effectLst/>
                        <a:latin typeface="Arial" panose="020B0604020202020204" pitchFamily="34" charset="0"/>
                      </a:endParaRPr>
                    </a:p>
                  </a:txBody>
                  <a:tcPr marL="7144" marR="7144" marT="7144" marB="0" anchor="ctr">
                    <a:solidFill>
                      <a:srgbClr val="C7BF95">
                        <a:alpha val="40000"/>
                      </a:srgbClr>
                    </a:solidFill>
                  </a:tcPr>
                </a:tc>
                <a:extLst>
                  <a:ext uri="{0D108BD9-81ED-4DB2-BD59-A6C34878D82A}">
                    <a16:rowId xmlns:a16="http://schemas.microsoft.com/office/drawing/2014/main" xmlns="" val="10006"/>
                  </a:ext>
                </a:extLst>
              </a:tr>
              <a:tr h="349472">
                <a:tc>
                  <a:txBody>
                    <a:bodyPr/>
                    <a:lstStyle/>
                    <a:p>
                      <a:pPr algn="ctr" rtl="0" fontAlgn="ctr"/>
                      <a:r>
                        <a:rPr lang="es-MX" sz="1200" b="1" i="0" u="none" strike="noStrike" dirty="0" smtClean="0">
                          <a:solidFill>
                            <a:srgbClr val="000000"/>
                          </a:solidFill>
                          <a:effectLst/>
                          <a:latin typeface="Arial" panose="020B0604020202020204" pitchFamily="34" charset="0"/>
                        </a:rPr>
                        <a:t>TOTAL</a:t>
                      </a:r>
                      <a:endParaRPr lang="es-MX" sz="1200" b="1" i="0" u="none" strike="noStrike" dirty="0">
                        <a:solidFill>
                          <a:srgbClr val="000000"/>
                        </a:solidFill>
                        <a:effectLst/>
                        <a:latin typeface="Arial" panose="020B0604020202020204" pitchFamily="34" charset="0"/>
                      </a:endParaRPr>
                    </a:p>
                  </a:txBody>
                  <a:tcPr marL="7144" marR="7144" marT="7144" marB="0" anchor="ctr">
                    <a:solidFill>
                      <a:srgbClr val="C7BF95">
                        <a:alpha val="40000"/>
                      </a:srgbClr>
                    </a:solidFill>
                  </a:tcPr>
                </a:tc>
                <a:tc>
                  <a:txBody>
                    <a:bodyPr/>
                    <a:lstStyle/>
                    <a:p>
                      <a:pPr algn="ctr" fontAlgn="b"/>
                      <a:r>
                        <a:rPr lang="es-MX" sz="1200" b="1" i="0" u="none" strike="noStrike" dirty="0">
                          <a:effectLst/>
                          <a:latin typeface="Arial" panose="020B0604020202020204" pitchFamily="34" charset="0"/>
                        </a:rPr>
                        <a:t>$89,704,920.84</a:t>
                      </a:r>
                    </a:p>
                  </a:txBody>
                  <a:tcPr marL="7144" marR="7144" marT="7144" marB="0" anchor="ctr">
                    <a:solidFill>
                      <a:srgbClr val="C7BF95">
                        <a:alpha val="40000"/>
                      </a:srgbClr>
                    </a:solidFill>
                  </a:tcPr>
                </a:tc>
                <a:tc>
                  <a:txBody>
                    <a:bodyPr/>
                    <a:lstStyle/>
                    <a:p>
                      <a:pPr algn="ctr" fontAlgn="b"/>
                      <a:r>
                        <a:rPr lang="es-MX" sz="1200" b="1" i="0" u="none" strike="noStrike" dirty="0">
                          <a:effectLst/>
                          <a:latin typeface="Arial" panose="020B0604020202020204" pitchFamily="34" charset="0"/>
                        </a:rPr>
                        <a:t>$227,557,168.31</a:t>
                      </a:r>
                    </a:p>
                  </a:txBody>
                  <a:tcPr marL="7144" marR="7144" marT="7144" marB="0" anchor="ctr">
                    <a:solidFill>
                      <a:srgbClr val="C7BF95">
                        <a:alpha val="40000"/>
                      </a:srgb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MX" sz="1200" b="1" i="0" u="none" strike="noStrike" dirty="0" smtClean="0">
                          <a:effectLst/>
                          <a:latin typeface="Arial" panose="020B0604020202020204" pitchFamily="34" charset="0"/>
                        </a:rPr>
                        <a:t>$2,585,425.10</a:t>
                      </a:r>
                    </a:p>
                  </a:txBody>
                  <a:tcPr marL="7144" marR="7144" marT="7144" marB="0" anchor="ctr">
                    <a:solidFill>
                      <a:srgbClr val="C7BF95">
                        <a:alpha val="40000"/>
                      </a:srgbClr>
                    </a:solidFill>
                  </a:tcPr>
                </a:tc>
                <a:tc>
                  <a:txBody>
                    <a:bodyPr/>
                    <a:lstStyle/>
                    <a:p>
                      <a:pPr algn="ctr" fontAlgn="ctr"/>
                      <a:r>
                        <a:rPr lang="es-MX" sz="1200" b="1" i="0" u="none" strike="noStrike" dirty="0">
                          <a:effectLst/>
                          <a:latin typeface="Arial" panose="020B0604020202020204" pitchFamily="34" charset="0"/>
                        </a:rPr>
                        <a:t>$117,491,081.61</a:t>
                      </a:r>
                    </a:p>
                  </a:txBody>
                  <a:tcPr marL="7144" marR="7144" marT="7144" marB="0" anchor="ctr">
                    <a:solidFill>
                      <a:srgbClr val="C7BF95">
                        <a:alpha val="40000"/>
                      </a:srgbClr>
                    </a:solidFill>
                  </a:tcPr>
                </a:tc>
                <a:extLst>
                  <a:ext uri="{0D108BD9-81ED-4DB2-BD59-A6C34878D82A}">
                    <a16:rowId xmlns:a16="http://schemas.microsoft.com/office/drawing/2014/main" xmlns="" val="10007"/>
                  </a:ext>
                </a:extLst>
              </a:tr>
              <a:tr h="231033">
                <a:tc>
                  <a:txBody>
                    <a:bodyPr/>
                    <a:lstStyle/>
                    <a:p>
                      <a:pPr algn="ctr" rtl="0" fontAlgn="ctr"/>
                      <a:endParaRPr lang="es-MX" sz="1200" dirty="0">
                        <a:solidFill>
                          <a:schemeClr val="tx1"/>
                        </a:solidFill>
                      </a:endParaRPr>
                    </a:p>
                  </a:txBody>
                  <a:tcPr marL="7144" marR="7144" marT="7144" marB="0" anchor="ctr">
                    <a:solidFill>
                      <a:srgbClr val="C7BF95">
                        <a:alpha val="40000"/>
                      </a:srgbClr>
                    </a:solidFill>
                  </a:tcPr>
                </a:tc>
                <a:tc>
                  <a:txBody>
                    <a:bodyPr/>
                    <a:lstStyle/>
                    <a:p>
                      <a:pPr algn="ctr" rtl="0" fontAlgn="ctr"/>
                      <a:endParaRPr lang="es-MX" sz="1200" dirty="0">
                        <a:solidFill>
                          <a:schemeClr val="tx1"/>
                        </a:solidFill>
                      </a:endParaRPr>
                    </a:p>
                  </a:txBody>
                  <a:tcPr marL="7144" marR="7144" marT="7144" marB="0" anchor="ctr">
                    <a:solidFill>
                      <a:srgbClr val="C7BF95">
                        <a:alpha val="40000"/>
                      </a:srgbClr>
                    </a:solidFill>
                  </a:tcPr>
                </a:tc>
                <a:tc>
                  <a:txBody>
                    <a:bodyPr/>
                    <a:lstStyle/>
                    <a:p>
                      <a:pPr algn="ctr" rtl="0" fontAlgn="ctr"/>
                      <a:endParaRPr lang="es-MX" sz="1200" dirty="0">
                        <a:solidFill>
                          <a:schemeClr val="tx1"/>
                        </a:solidFill>
                      </a:endParaRPr>
                    </a:p>
                  </a:txBody>
                  <a:tcPr marL="7144" marR="7144" marT="7144" marB="0" anchor="ctr">
                    <a:solidFill>
                      <a:srgbClr val="C7BF95">
                        <a:alpha val="40000"/>
                      </a:srgbClr>
                    </a:solidFill>
                  </a:tcPr>
                </a:tc>
                <a:tc gridSpan="2">
                  <a:txBody>
                    <a:bodyPr/>
                    <a:lstStyle/>
                    <a:p>
                      <a:pPr algn="ctr" rtl="0" fontAlgn="ctr"/>
                      <a:endParaRPr lang="es-MX" sz="1200" dirty="0">
                        <a:solidFill>
                          <a:schemeClr val="tx1"/>
                        </a:solidFill>
                      </a:endParaRPr>
                    </a:p>
                  </a:txBody>
                  <a:tcPr marL="7144" marR="7144" marT="7144" marB="0" anchor="ctr">
                    <a:solidFill>
                      <a:srgbClr val="C7BF95">
                        <a:alpha val="40000"/>
                      </a:srgbClr>
                    </a:solidFill>
                  </a:tcPr>
                </a:tc>
                <a:tc hMerge="1">
                  <a:txBody>
                    <a:bodyPr/>
                    <a:lstStyle/>
                    <a:p>
                      <a:endParaRPr lang="es-MX"/>
                    </a:p>
                  </a:txBody>
                  <a:tcPr/>
                </a:tc>
                <a:extLst>
                  <a:ext uri="{0D108BD9-81ED-4DB2-BD59-A6C34878D82A}">
                    <a16:rowId xmlns:a16="http://schemas.microsoft.com/office/drawing/2014/main" xmlns="" val="10008"/>
                  </a:ext>
                </a:extLst>
              </a:tr>
              <a:tr h="435981">
                <a:tc>
                  <a:txBody>
                    <a:bodyPr/>
                    <a:lstStyle/>
                    <a:p>
                      <a:pPr algn="ctr" rtl="0" fontAlgn="ctr"/>
                      <a:r>
                        <a:rPr lang="es-MX" sz="1200" b="1" i="0" u="none" strike="noStrike" dirty="0" smtClean="0">
                          <a:solidFill>
                            <a:srgbClr val="000000"/>
                          </a:solidFill>
                          <a:effectLst/>
                          <a:latin typeface="Arial" panose="020B0604020202020204" pitchFamily="34" charset="0"/>
                          <a:cs typeface="Arial" panose="020B0604020202020204" pitchFamily="34" charset="0"/>
                        </a:rPr>
                        <a:t>TOTAL</a:t>
                      </a:r>
                      <a:endParaRPr lang="es-MX" sz="1200" b="1"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ctr">
                    <a:solidFill>
                      <a:srgbClr val="C7BF95">
                        <a:alpha val="40000"/>
                      </a:srgbClr>
                    </a:solidFill>
                  </a:tcPr>
                </a:tc>
                <a:tc gridSpan="4">
                  <a:txBody>
                    <a:bodyPr/>
                    <a:lstStyle/>
                    <a:p>
                      <a:pPr algn="ctr" fontAlgn="b"/>
                      <a:r>
                        <a:rPr lang="es-MX" sz="1200" b="1" i="0" u="none" strike="noStrike" dirty="0">
                          <a:effectLst/>
                          <a:latin typeface="Arial" panose="020B0604020202020204" pitchFamily="34" charset="0"/>
                        </a:rPr>
                        <a:t>$437,338,595.87</a:t>
                      </a:r>
                    </a:p>
                  </a:txBody>
                  <a:tcPr marL="7144" marR="7144" marT="7144" marB="0" anchor="ctr">
                    <a:solidFill>
                      <a:srgbClr val="C7BF95">
                        <a:alpha val="40000"/>
                      </a:srgbClr>
                    </a:solidFill>
                  </a:tcPr>
                </a:tc>
                <a:tc hMerge="1">
                  <a:txBody>
                    <a:bodyPr/>
                    <a:lstStyle/>
                    <a:p>
                      <a:pPr algn="ctr" fontAlgn="b"/>
                      <a:endParaRPr lang="es-MX" sz="1600" b="1" i="0" u="none" strike="noStrike" dirty="0">
                        <a:effectLst/>
                        <a:latin typeface="Arial" panose="020B0604020202020204" pitchFamily="34" charset="0"/>
                      </a:endParaRPr>
                    </a:p>
                  </a:txBody>
                  <a:tcPr marL="9525" marR="9525" marT="9525" marB="0" anchor="ctr"/>
                </a:tc>
                <a:tc hMerge="1">
                  <a:txBody>
                    <a:bodyPr/>
                    <a:lstStyle/>
                    <a:p>
                      <a:pPr algn="ctr" fontAlgn="b"/>
                      <a:endParaRPr lang="es-MX" sz="1600" b="1" i="0" u="none" strike="noStrike" dirty="0">
                        <a:effectLst/>
                        <a:latin typeface="Arial" panose="020B0604020202020204" pitchFamily="34" charset="0"/>
                      </a:endParaRPr>
                    </a:p>
                  </a:txBody>
                  <a:tcPr marL="9525" marR="9525" marT="9525" marB="0" anchor="ctr"/>
                </a:tc>
                <a:tc hMerge="1">
                  <a:txBody>
                    <a:bodyPr/>
                    <a:lstStyle/>
                    <a:p>
                      <a:pPr algn="ctr"/>
                      <a:endParaRPr lang="es-MX" dirty="0"/>
                    </a:p>
                  </a:txBody>
                  <a:tcPr marL="9525" marR="9525" marT="9525" marB="0" anchor="ctr"/>
                </a:tc>
                <a:extLst>
                  <a:ext uri="{0D108BD9-81ED-4DB2-BD59-A6C34878D82A}">
                    <a16:rowId xmlns:a16="http://schemas.microsoft.com/office/drawing/2014/main" xmlns="" val="10009"/>
                  </a:ext>
                </a:extLst>
              </a:tr>
            </a:tbl>
          </a:graphicData>
        </a:graphic>
      </p:graphicFrame>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7793" y="274275"/>
            <a:ext cx="880942" cy="957696"/>
          </a:xfrm>
          <a:prstGeom prst="rect">
            <a:avLst/>
          </a:prstGeom>
        </p:spPr>
      </p:pic>
      <p:pic>
        <p:nvPicPr>
          <p:cNvPr id="12" name="Imagen 11"/>
          <p:cNvPicPr>
            <a:picLocks noChangeAspect="1"/>
          </p:cNvPicPr>
          <p:nvPr/>
        </p:nvPicPr>
        <p:blipFill rotWithShape="1">
          <a:blip r:embed="rId3" cstate="print">
            <a:extLst>
              <a:ext uri="{28A0092B-C50C-407E-A947-70E740481C1C}">
                <a14:useLocalDpi xmlns:a14="http://schemas.microsoft.com/office/drawing/2010/main" val="0"/>
              </a:ext>
            </a:extLst>
          </a:blip>
          <a:srcRect l="5624" t="5927" r="6234"/>
          <a:stretch/>
        </p:blipFill>
        <p:spPr>
          <a:xfrm>
            <a:off x="557723" y="274274"/>
            <a:ext cx="1303734" cy="957697"/>
          </a:xfrm>
          <a:prstGeom prst="rect">
            <a:avLst/>
          </a:prstGeom>
        </p:spPr>
      </p:pic>
      <p:sp>
        <p:nvSpPr>
          <p:cNvPr id="14" name="CuadroTexto 13"/>
          <p:cNvSpPr txBox="1"/>
          <p:nvPr/>
        </p:nvSpPr>
        <p:spPr>
          <a:xfrm>
            <a:off x="8367714" y="6256157"/>
            <a:ext cx="441022" cy="369332"/>
          </a:xfrm>
          <a:prstGeom prst="rect">
            <a:avLst/>
          </a:prstGeom>
          <a:noFill/>
        </p:spPr>
        <p:txBody>
          <a:bodyPr wrap="square" rtlCol="0">
            <a:spAutoFit/>
          </a:bodyPr>
          <a:lstStyle/>
          <a:p>
            <a:pPr algn="r"/>
            <a:r>
              <a:rPr lang="es-ES" dirty="0" smtClean="0"/>
              <a:t>5</a:t>
            </a:r>
            <a:endParaRPr lang="es-ES" dirty="0"/>
          </a:p>
        </p:txBody>
      </p:sp>
    </p:spTree>
    <p:extLst>
      <p:ext uri="{BB962C8B-B14F-4D97-AF65-F5344CB8AC3E}">
        <p14:creationId xmlns:p14="http://schemas.microsoft.com/office/powerpoint/2010/main" val="2328309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1050131" y="115330"/>
            <a:ext cx="8093869" cy="6858000"/>
          </a:xfrm>
          <a:prstGeom prst="rect">
            <a:avLst/>
          </a:prstGeom>
          <a:solidFill>
            <a:srgbClr val="C7BF9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11" name="Rectángulo 10"/>
          <p:cNvSpPr/>
          <p:nvPr/>
        </p:nvSpPr>
        <p:spPr>
          <a:xfrm>
            <a:off x="1" y="0"/>
            <a:ext cx="1050131" cy="6858000"/>
          </a:xfrm>
          <a:prstGeom prst="rect">
            <a:avLst/>
          </a:prstGeom>
          <a:solidFill>
            <a:srgbClr val="867B46">
              <a:alpha val="30196"/>
            </a:srgbClr>
          </a:solidFill>
          <a:ln>
            <a:noFill/>
          </a:ln>
          <a:effectLst>
            <a:outerShdw blurRad="50800" dist="38100" sx="101000" sy="101000" algn="l" rotWithShape="0">
              <a:srgbClr val="867B46">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6" name="Subtítulo 2"/>
          <p:cNvSpPr txBox="1">
            <a:spLocks/>
          </p:cNvSpPr>
          <p:nvPr/>
        </p:nvSpPr>
        <p:spPr>
          <a:xfrm>
            <a:off x="1050131" y="1564049"/>
            <a:ext cx="7365479" cy="326583"/>
          </a:xfrm>
          <a:prstGeom prst="rect">
            <a:avLst/>
          </a:prstGeom>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0" indent="0" algn="ctr">
              <a:buNone/>
            </a:pPr>
            <a:r>
              <a:rPr lang="es-MX" sz="1600" b="1" dirty="0">
                <a:latin typeface="Arial" panose="020B0604020202020204" pitchFamily="34" charset="0"/>
                <a:cs typeface="Arial" panose="020B0604020202020204" pitchFamily="34" charset="0"/>
              </a:rPr>
              <a:t>Presupuesto 2024 Secretaría de Finanzas IEEZ</a:t>
            </a:r>
          </a:p>
        </p:txBody>
      </p:sp>
      <p:graphicFrame>
        <p:nvGraphicFramePr>
          <p:cNvPr id="10" name="Tabla 9"/>
          <p:cNvGraphicFramePr>
            <a:graphicFrameLocks noGrp="1"/>
          </p:cNvGraphicFramePr>
          <p:nvPr>
            <p:extLst>
              <p:ext uri="{D42A27DB-BD31-4B8C-83A1-F6EECF244321}">
                <p14:modId xmlns:p14="http://schemas.microsoft.com/office/powerpoint/2010/main" val="3140919871"/>
              </p:ext>
            </p:extLst>
          </p:nvPr>
        </p:nvGraphicFramePr>
        <p:xfrm>
          <a:off x="1050131" y="2152508"/>
          <a:ext cx="7896161" cy="1981200"/>
        </p:xfrm>
        <a:graphic>
          <a:graphicData uri="http://schemas.openxmlformats.org/drawingml/2006/table">
            <a:tbl>
              <a:tblPr firstRow="1" bandRow="1">
                <a:tableStyleId>{5C22544A-7EE6-4342-B048-85BDC9FD1C3A}</a:tableStyleId>
              </a:tblPr>
              <a:tblGrid>
                <a:gridCol w="1783510">
                  <a:extLst>
                    <a:ext uri="{9D8B030D-6E8A-4147-A177-3AD203B41FA5}">
                      <a16:colId xmlns:a16="http://schemas.microsoft.com/office/drawing/2014/main" xmlns="" val="20000"/>
                    </a:ext>
                  </a:extLst>
                </a:gridCol>
                <a:gridCol w="1563149">
                  <a:extLst>
                    <a:ext uri="{9D8B030D-6E8A-4147-A177-3AD203B41FA5}">
                      <a16:colId xmlns:a16="http://schemas.microsoft.com/office/drawing/2014/main" xmlns="" val="20001"/>
                    </a:ext>
                  </a:extLst>
                </a:gridCol>
                <a:gridCol w="1237891">
                  <a:extLst>
                    <a:ext uri="{9D8B030D-6E8A-4147-A177-3AD203B41FA5}">
                      <a16:colId xmlns:a16="http://schemas.microsoft.com/office/drawing/2014/main" xmlns="" val="20002"/>
                    </a:ext>
                  </a:extLst>
                </a:gridCol>
                <a:gridCol w="1581665">
                  <a:extLst>
                    <a:ext uri="{9D8B030D-6E8A-4147-A177-3AD203B41FA5}">
                      <a16:colId xmlns:a16="http://schemas.microsoft.com/office/drawing/2014/main" xmlns="" val="20003"/>
                    </a:ext>
                  </a:extLst>
                </a:gridCol>
                <a:gridCol w="1729946">
                  <a:extLst>
                    <a:ext uri="{9D8B030D-6E8A-4147-A177-3AD203B41FA5}">
                      <a16:colId xmlns:a16="http://schemas.microsoft.com/office/drawing/2014/main" xmlns="" val="20004"/>
                    </a:ext>
                  </a:extLst>
                </a:gridCol>
              </a:tblGrid>
              <a:tr h="698750">
                <a:tc>
                  <a:txBody>
                    <a:bodyPr/>
                    <a:lstStyle/>
                    <a:p>
                      <a:pPr algn="ctr"/>
                      <a:r>
                        <a:rPr lang="es-MX" sz="1100" dirty="0" smtClean="0">
                          <a:solidFill>
                            <a:schemeClr val="tx1"/>
                          </a:solidFill>
                          <a:latin typeface="Arial" panose="020B0604020202020204" pitchFamily="34" charset="0"/>
                          <a:cs typeface="Arial" panose="020B0604020202020204" pitchFamily="34" charset="0"/>
                        </a:rPr>
                        <a:t>GASTO ORDINARIO,</a:t>
                      </a:r>
                      <a:r>
                        <a:rPr lang="es-MX" sz="1100" baseline="0" dirty="0" smtClean="0">
                          <a:solidFill>
                            <a:schemeClr val="tx1"/>
                          </a:solidFill>
                          <a:latin typeface="Arial" panose="020B0604020202020204" pitchFamily="34" charset="0"/>
                          <a:cs typeface="Arial" panose="020B0604020202020204" pitchFamily="34" charset="0"/>
                        </a:rPr>
                        <a:t> ELECTORAL Y </a:t>
                      </a:r>
                      <a:r>
                        <a:rPr lang="es-ES" sz="1100" baseline="0" dirty="0" smtClean="0">
                          <a:solidFill>
                            <a:schemeClr val="tx1"/>
                          </a:solidFill>
                          <a:latin typeface="Arial" panose="020B0604020202020204" pitchFamily="34" charset="0"/>
                          <a:cs typeface="Arial" panose="020B0604020202020204" pitchFamily="34" charset="0"/>
                        </a:rPr>
                        <a:t>PRECAUTORIO PARA GASTO DEL PROGRAMA ESPECIFICO “REVOCACIÓN DE MANDATO”</a:t>
                      </a:r>
                      <a:endParaRPr lang="es-MX" sz="1100" dirty="0">
                        <a:solidFill>
                          <a:schemeClr val="tx1"/>
                        </a:solidFill>
                        <a:latin typeface="Arial" panose="020B0604020202020204" pitchFamily="34" charset="0"/>
                        <a:cs typeface="Arial" panose="020B0604020202020204" pitchFamily="34" charset="0"/>
                      </a:endParaRPr>
                    </a:p>
                  </a:txBody>
                  <a:tcPr marL="68580" marR="68580" marT="34290" marB="34290" anchor="ctr">
                    <a:solidFill>
                      <a:srgbClr val="C7BF95"/>
                    </a:solidFill>
                  </a:tcPr>
                </a:tc>
                <a:tc>
                  <a:txBody>
                    <a:bodyPr/>
                    <a:lstStyle/>
                    <a:p>
                      <a:pPr algn="ctr"/>
                      <a:r>
                        <a:rPr lang="es-MX" sz="1100" dirty="0" smtClean="0">
                          <a:solidFill>
                            <a:schemeClr val="tx1"/>
                          </a:solidFill>
                          <a:latin typeface="Arial" panose="020B0604020202020204" pitchFamily="34" charset="0"/>
                          <a:cs typeface="Arial" panose="020B0604020202020204" pitchFamily="34" charset="0"/>
                        </a:rPr>
                        <a:t>FINANCIAMIENTO PÚBLICO </a:t>
                      </a:r>
                      <a:r>
                        <a:rPr lang="es-MX" sz="1100" baseline="0" dirty="0" smtClean="0">
                          <a:solidFill>
                            <a:schemeClr val="tx1"/>
                          </a:solidFill>
                          <a:latin typeface="Arial" panose="020B0604020202020204" pitchFamily="34" charset="0"/>
                          <a:cs typeface="Arial" panose="020B0604020202020204" pitchFamily="34" charset="0"/>
                        </a:rPr>
                        <a:t>A </a:t>
                      </a:r>
                      <a:r>
                        <a:rPr lang="es-MX" sz="1100" baseline="0" dirty="0" smtClean="0">
                          <a:solidFill>
                            <a:schemeClr val="tx1"/>
                          </a:solidFill>
                          <a:latin typeface="Arial" panose="020B0604020202020204" pitchFamily="34" charset="0"/>
                          <a:cs typeface="Arial" panose="020B0604020202020204" pitchFamily="34" charset="0"/>
                        </a:rPr>
                        <a:t>PARTIDOS POLÍTICOS</a:t>
                      </a:r>
                      <a:endParaRPr lang="es-MX" sz="1100" dirty="0">
                        <a:solidFill>
                          <a:schemeClr val="tx1"/>
                        </a:solidFill>
                        <a:latin typeface="Arial" panose="020B0604020202020204" pitchFamily="34" charset="0"/>
                        <a:cs typeface="Arial" panose="020B0604020202020204" pitchFamily="34" charset="0"/>
                      </a:endParaRPr>
                    </a:p>
                  </a:txBody>
                  <a:tcPr marL="68580" marR="68580" marT="34290" marB="34290" anchor="ctr">
                    <a:solidFill>
                      <a:srgbClr val="C7BF95"/>
                    </a:solidFill>
                  </a:tcPr>
                </a:tc>
                <a:tc>
                  <a:txBody>
                    <a:bodyPr/>
                    <a:lstStyle/>
                    <a:p>
                      <a:pPr algn="ctr"/>
                      <a:endParaRPr lang="es-MX" sz="1100" dirty="0" smtClean="0">
                        <a:solidFill>
                          <a:schemeClr val="tx1"/>
                        </a:solidFill>
                        <a:latin typeface="Arial" panose="020B0604020202020204" pitchFamily="34" charset="0"/>
                        <a:cs typeface="Arial" panose="020B0604020202020204" pitchFamily="34" charset="0"/>
                      </a:endParaRPr>
                    </a:p>
                    <a:p>
                      <a:pPr algn="ctr"/>
                      <a:r>
                        <a:rPr lang="es-MX" sz="1100" dirty="0" smtClean="0">
                          <a:solidFill>
                            <a:schemeClr val="tx1"/>
                          </a:solidFill>
                          <a:latin typeface="Arial" panose="020B0604020202020204" pitchFamily="34" charset="0"/>
                          <a:cs typeface="Arial" panose="020B0604020202020204" pitchFamily="34" charset="0"/>
                        </a:rPr>
                        <a:t>SUMA</a:t>
                      </a:r>
                      <a:endParaRPr lang="es-MX" sz="1100" dirty="0">
                        <a:solidFill>
                          <a:schemeClr val="tx1"/>
                        </a:solidFill>
                        <a:latin typeface="Arial" panose="020B0604020202020204" pitchFamily="34" charset="0"/>
                        <a:cs typeface="Arial" panose="020B0604020202020204" pitchFamily="34" charset="0"/>
                      </a:endParaRPr>
                    </a:p>
                  </a:txBody>
                  <a:tcPr marL="68580" marR="68580" marT="34290" marB="34290" anchor="ctr">
                    <a:solidFill>
                      <a:srgbClr val="C7BF95"/>
                    </a:solidFill>
                  </a:tcPr>
                </a:tc>
                <a:tc>
                  <a:txBody>
                    <a:bodyPr/>
                    <a:lstStyle/>
                    <a:p>
                      <a:pPr algn="ctr"/>
                      <a:r>
                        <a:rPr lang="es-MX" sz="1100" dirty="0" smtClean="0">
                          <a:solidFill>
                            <a:schemeClr val="tx1"/>
                          </a:solidFill>
                          <a:latin typeface="Arial" panose="020B0604020202020204" pitchFamily="34" charset="0"/>
                          <a:cs typeface="Arial" panose="020B0604020202020204" pitchFamily="34" charset="0"/>
                        </a:rPr>
                        <a:t>PRESUPUESTO ASIGANDO POR LA SECRETARÍA</a:t>
                      </a:r>
                      <a:r>
                        <a:rPr lang="es-MX" sz="1100" baseline="0" dirty="0" smtClean="0">
                          <a:solidFill>
                            <a:schemeClr val="tx1"/>
                          </a:solidFill>
                          <a:latin typeface="Arial" panose="020B0604020202020204" pitchFamily="34" charset="0"/>
                          <a:cs typeface="Arial" panose="020B0604020202020204" pitchFamily="34" charset="0"/>
                        </a:rPr>
                        <a:t> DE FINANZAS</a:t>
                      </a:r>
                      <a:endParaRPr lang="es-MX" sz="1100" dirty="0">
                        <a:solidFill>
                          <a:schemeClr val="tx1"/>
                        </a:solidFill>
                        <a:latin typeface="Arial" panose="020B0604020202020204" pitchFamily="34" charset="0"/>
                        <a:cs typeface="Arial" panose="020B0604020202020204" pitchFamily="34" charset="0"/>
                      </a:endParaRPr>
                    </a:p>
                  </a:txBody>
                  <a:tcPr marL="68580" marR="68580" marT="34290" marB="34290" anchor="ctr">
                    <a:solidFill>
                      <a:srgbClr val="C7BF95"/>
                    </a:solidFill>
                  </a:tcPr>
                </a:tc>
                <a:tc>
                  <a:txBody>
                    <a:bodyPr/>
                    <a:lstStyle/>
                    <a:p>
                      <a:pPr algn="ctr"/>
                      <a:endParaRPr lang="es-MX" sz="1100" dirty="0" smtClean="0">
                        <a:solidFill>
                          <a:schemeClr val="tx1"/>
                        </a:solidFill>
                        <a:latin typeface="Arial" panose="020B0604020202020204" pitchFamily="34" charset="0"/>
                        <a:cs typeface="Arial" panose="020B0604020202020204" pitchFamily="34" charset="0"/>
                      </a:endParaRPr>
                    </a:p>
                    <a:p>
                      <a:pPr algn="ctr"/>
                      <a:r>
                        <a:rPr lang="es-MX" sz="1100" dirty="0" smtClean="0">
                          <a:solidFill>
                            <a:schemeClr val="tx1"/>
                          </a:solidFill>
                          <a:latin typeface="Arial" panose="020B0604020202020204" pitchFamily="34" charset="0"/>
                          <a:cs typeface="Arial" panose="020B0604020202020204" pitchFamily="34" charset="0"/>
                        </a:rPr>
                        <a:t>DIRERENCIA</a:t>
                      </a:r>
                      <a:endParaRPr lang="es-MX" sz="1100" dirty="0">
                        <a:solidFill>
                          <a:schemeClr val="tx1"/>
                        </a:solidFill>
                        <a:latin typeface="Arial" panose="020B0604020202020204" pitchFamily="34" charset="0"/>
                        <a:cs typeface="Arial" panose="020B0604020202020204" pitchFamily="34" charset="0"/>
                      </a:endParaRPr>
                    </a:p>
                  </a:txBody>
                  <a:tcPr marL="68580" marR="68580" marT="34290" marB="34290" anchor="ctr">
                    <a:solidFill>
                      <a:srgbClr val="C7BF95"/>
                    </a:solidFill>
                  </a:tcPr>
                </a:tc>
                <a:extLst>
                  <a:ext uri="{0D108BD9-81ED-4DB2-BD59-A6C34878D82A}">
                    <a16:rowId xmlns:a16="http://schemas.microsoft.com/office/drawing/2014/main" xmlns="" val="10000"/>
                  </a:ext>
                </a:extLst>
              </a:tr>
              <a:tr h="445770">
                <a:tc>
                  <a:txBody>
                    <a:bodyPr/>
                    <a:lstStyle/>
                    <a:p>
                      <a:pPr algn="ctr" fontAlgn="b"/>
                      <a:r>
                        <a:rPr lang="es-MX" sz="1100" b="1" i="0" u="none" strike="noStrike" dirty="0">
                          <a:effectLst/>
                          <a:latin typeface="Arial" panose="020B0604020202020204" pitchFamily="34" charset="0"/>
                        </a:rPr>
                        <a:t>$319,847,514.26</a:t>
                      </a:r>
                    </a:p>
                  </a:txBody>
                  <a:tcPr marL="7144" marR="7144" marT="7144" marB="0" anchor="ctr">
                    <a:solidFill>
                      <a:srgbClr val="C7BF95">
                        <a:alpha val="30000"/>
                      </a:srgbClr>
                    </a:solidFill>
                  </a:tcPr>
                </a:tc>
                <a:tc>
                  <a:txBody>
                    <a:bodyPr/>
                    <a:lstStyle/>
                    <a:p>
                      <a:pPr algn="ctr" fontAlgn="ctr"/>
                      <a:r>
                        <a:rPr lang="es-MX" sz="1100" b="1" i="0" u="none" strike="noStrike" dirty="0">
                          <a:effectLst/>
                          <a:latin typeface="Arial" panose="020B0604020202020204" pitchFamily="34" charset="0"/>
                        </a:rPr>
                        <a:t>$117,491,081.61</a:t>
                      </a:r>
                    </a:p>
                  </a:txBody>
                  <a:tcPr marL="7144" marR="7144" marT="7144" marB="0" anchor="ctr">
                    <a:solidFill>
                      <a:srgbClr val="C7BF95">
                        <a:alpha val="30000"/>
                      </a:srgbClr>
                    </a:solidFill>
                  </a:tcPr>
                </a:tc>
                <a:tc>
                  <a:txBody>
                    <a:bodyPr/>
                    <a:lstStyle/>
                    <a:p>
                      <a:pPr algn="ctr" fontAlgn="b"/>
                      <a:r>
                        <a:rPr lang="es-MX" sz="1100" b="1" i="0" u="none" strike="noStrike" dirty="0">
                          <a:effectLst/>
                          <a:latin typeface="Arial" panose="020B0604020202020204" pitchFamily="34" charset="0"/>
                        </a:rPr>
                        <a:t>$437,338,595.87</a:t>
                      </a:r>
                    </a:p>
                  </a:txBody>
                  <a:tcPr marL="7144" marR="7144" marT="7144" marB="0" anchor="ctr">
                    <a:solidFill>
                      <a:srgbClr val="C7BF95">
                        <a:alpha val="30000"/>
                      </a:srgbClr>
                    </a:solidFill>
                  </a:tcPr>
                </a:tc>
                <a:tc>
                  <a:txBody>
                    <a:bodyPr/>
                    <a:lstStyle/>
                    <a:p>
                      <a:pPr algn="ctr" fontAlgn="b"/>
                      <a:r>
                        <a:rPr lang="es-MX" sz="1100" b="1" i="0" u="none" strike="noStrike" dirty="0">
                          <a:effectLst/>
                          <a:latin typeface="Arial" panose="020B0604020202020204" pitchFamily="34" charset="0"/>
                        </a:rPr>
                        <a:t>$328,900,000.00</a:t>
                      </a:r>
                    </a:p>
                  </a:txBody>
                  <a:tcPr marL="7144" marR="7144" marT="7144" marB="0" anchor="ctr">
                    <a:solidFill>
                      <a:srgbClr val="C7BF95">
                        <a:alpha val="30000"/>
                      </a:srgbClr>
                    </a:solidFill>
                  </a:tcPr>
                </a:tc>
                <a:tc>
                  <a:txBody>
                    <a:bodyPr/>
                    <a:lstStyle/>
                    <a:p>
                      <a:pPr algn="ctr"/>
                      <a:r>
                        <a:rPr lang="es-MX" sz="1100" b="1" dirty="0" smtClean="0">
                          <a:solidFill>
                            <a:srgbClr val="FF0000"/>
                          </a:solidFill>
                          <a:latin typeface="Arial" panose="020B0604020202020204" pitchFamily="34" charset="0"/>
                          <a:cs typeface="Arial" panose="020B0604020202020204" pitchFamily="34" charset="0"/>
                        </a:rPr>
                        <a:t>-$108,438,595.87</a:t>
                      </a: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1" i="0" u="none" strike="noStrike" dirty="0" smtClean="0">
                          <a:solidFill>
                            <a:srgbClr val="FF0000"/>
                          </a:solidFill>
                          <a:effectLst/>
                          <a:latin typeface="Arial" panose="020B0604020202020204" pitchFamily="34" charset="0"/>
                        </a:rPr>
                        <a:t>(-33.90% IEEZ</a:t>
                      </a: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1" i="0" u="none" strike="noStrike" dirty="0" smtClean="0">
                          <a:solidFill>
                            <a:srgbClr val="FF0000"/>
                          </a:solidFill>
                          <a:effectLst/>
                          <a:latin typeface="Arial" panose="020B0604020202020204" pitchFamily="34" charset="0"/>
                          <a:cs typeface="Arial" panose="020B0604020202020204" pitchFamily="34" charset="0"/>
                        </a:rPr>
                        <a:t>(-24.80</a:t>
                      </a:r>
                      <a:r>
                        <a:rPr lang="es-MX" sz="1100" b="1" i="0" u="none" strike="noStrike" baseline="0" dirty="0" smtClean="0">
                          <a:solidFill>
                            <a:srgbClr val="FF0000"/>
                          </a:solidFill>
                          <a:effectLst/>
                          <a:latin typeface="Arial" panose="020B0604020202020204" pitchFamily="34" charset="0"/>
                          <a:cs typeface="Arial" panose="020B0604020202020204" pitchFamily="34" charset="0"/>
                        </a:rPr>
                        <a:t>% IEEZ Y PP)</a:t>
                      </a:r>
                      <a:endParaRPr lang="es-MX" sz="1100" b="1" dirty="0">
                        <a:latin typeface="Arial" panose="020B0604020202020204" pitchFamily="34" charset="0"/>
                        <a:cs typeface="Arial" panose="020B0604020202020204" pitchFamily="34" charset="0"/>
                      </a:endParaRPr>
                    </a:p>
                  </a:txBody>
                  <a:tcPr marL="68580" marR="68580" marT="34290" marB="34290" anchor="ctr">
                    <a:solidFill>
                      <a:srgbClr val="C7BF95">
                        <a:alpha val="30000"/>
                      </a:srgbClr>
                    </a:solidFill>
                  </a:tcPr>
                </a:tc>
                <a:extLst>
                  <a:ext uri="{0D108BD9-81ED-4DB2-BD59-A6C34878D82A}">
                    <a16:rowId xmlns:a16="http://schemas.microsoft.com/office/drawing/2014/main" xmlns="" val="10001"/>
                  </a:ext>
                </a:extLst>
              </a:tr>
            </a:tbl>
          </a:graphicData>
        </a:graphic>
      </p:graphicFrame>
      <p:graphicFrame>
        <p:nvGraphicFramePr>
          <p:cNvPr id="12" name="Tabla 11"/>
          <p:cNvGraphicFramePr>
            <a:graphicFrameLocks noGrp="1"/>
          </p:cNvGraphicFramePr>
          <p:nvPr>
            <p:extLst>
              <p:ext uri="{D42A27DB-BD31-4B8C-83A1-F6EECF244321}">
                <p14:modId xmlns:p14="http://schemas.microsoft.com/office/powerpoint/2010/main" val="1112341291"/>
              </p:ext>
            </p:extLst>
          </p:nvPr>
        </p:nvGraphicFramePr>
        <p:xfrm>
          <a:off x="2970458" y="4478584"/>
          <a:ext cx="4253213" cy="1017270"/>
        </p:xfrm>
        <a:graphic>
          <a:graphicData uri="http://schemas.openxmlformats.org/drawingml/2006/table">
            <a:tbl>
              <a:tblPr firstRow="1" bandRow="1">
                <a:tableStyleId>{5C22544A-7EE6-4342-B048-85BDC9FD1C3A}</a:tableStyleId>
              </a:tblPr>
              <a:tblGrid>
                <a:gridCol w="1479156">
                  <a:extLst>
                    <a:ext uri="{9D8B030D-6E8A-4147-A177-3AD203B41FA5}">
                      <a16:colId xmlns:a16="http://schemas.microsoft.com/office/drawing/2014/main" xmlns="" val="20000"/>
                    </a:ext>
                  </a:extLst>
                </a:gridCol>
                <a:gridCol w="1499474">
                  <a:extLst>
                    <a:ext uri="{9D8B030D-6E8A-4147-A177-3AD203B41FA5}">
                      <a16:colId xmlns:a16="http://schemas.microsoft.com/office/drawing/2014/main" xmlns="" val="20001"/>
                    </a:ext>
                  </a:extLst>
                </a:gridCol>
                <a:gridCol w="1274583">
                  <a:extLst>
                    <a:ext uri="{9D8B030D-6E8A-4147-A177-3AD203B41FA5}">
                      <a16:colId xmlns:a16="http://schemas.microsoft.com/office/drawing/2014/main" xmlns="" val="20002"/>
                    </a:ext>
                  </a:extLst>
                </a:gridCol>
              </a:tblGrid>
              <a:tr h="698750">
                <a:tc>
                  <a:txBody>
                    <a:bodyPr/>
                    <a:lstStyle/>
                    <a:p>
                      <a:pPr algn="ctr"/>
                      <a:r>
                        <a:rPr lang="es-MX" sz="1100" dirty="0" smtClean="0">
                          <a:solidFill>
                            <a:schemeClr val="tx1"/>
                          </a:solidFill>
                          <a:latin typeface="Arial" panose="020B0604020202020204" pitchFamily="34" charset="0"/>
                          <a:cs typeface="Arial" panose="020B0604020202020204" pitchFamily="34" charset="0"/>
                        </a:rPr>
                        <a:t>PRESUPUESTO ASIGANDO POR LA SECRETARÍA</a:t>
                      </a:r>
                      <a:r>
                        <a:rPr lang="es-MX" sz="1100" baseline="0" dirty="0" smtClean="0">
                          <a:solidFill>
                            <a:schemeClr val="tx1"/>
                          </a:solidFill>
                          <a:latin typeface="Arial" panose="020B0604020202020204" pitchFamily="34" charset="0"/>
                          <a:cs typeface="Arial" panose="020B0604020202020204" pitchFamily="34" charset="0"/>
                        </a:rPr>
                        <a:t> DE FINANZAS</a:t>
                      </a:r>
                      <a:endParaRPr lang="es-MX" sz="1100" dirty="0">
                        <a:solidFill>
                          <a:schemeClr val="tx1"/>
                        </a:solidFill>
                        <a:latin typeface="Arial" panose="020B0604020202020204" pitchFamily="34" charset="0"/>
                        <a:cs typeface="Arial" panose="020B0604020202020204" pitchFamily="34" charset="0"/>
                      </a:endParaRPr>
                    </a:p>
                  </a:txBody>
                  <a:tcPr marL="68580" marR="68580" marT="34290" marB="34290" anchor="ctr">
                    <a:solidFill>
                      <a:srgbClr val="C7BF95"/>
                    </a:solidFill>
                  </a:tcPr>
                </a:tc>
                <a:tc>
                  <a:txBody>
                    <a:bodyPr/>
                    <a:lstStyle/>
                    <a:p>
                      <a:pPr algn="ctr"/>
                      <a:r>
                        <a:rPr lang="es-MX" sz="1100" dirty="0" smtClean="0">
                          <a:solidFill>
                            <a:schemeClr val="tx1"/>
                          </a:solidFill>
                          <a:latin typeface="Arial" panose="020B0604020202020204" pitchFamily="34" charset="0"/>
                          <a:cs typeface="Arial" panose="020B0604020202020204" pitchFamily="34" charset="0"/>
                        </a:rPr>
                        <a:t>FINANCIAMIENTO PÚBLICO </a:t>
                      </a:r>
                      <a:r>
                        <a:rPr lang="es-MX" sz="1100" baseline="0" dirty="0" smtClean="0">
                          <a:solidFill>
                            <a:schemeClr val="tx1"/>
                          </a:solidFill>
                          <a:latin typeface="Arial" panose="020B0604020202020204" pitchFamily="34" charset="0"/>
                          <a:cs typeface="Arial" panose="020B0604020202020204" pitchFamily="34" charset="0"/>
                        </a:rPr>
                        <a:t>A PARTIDOS POLÍTICOS</a:t>
                      </a:r>
                      <a:endParaRPr lang="es-MX" sz="1100" dirty="0">
                        <a:solidFill>
                          <a:schemeClr val="tx1"/>
                        </a:solidFill>
                        <a:latin typeface="Arial" panose="020B0604020202020204" pitchFamily="34" charset="0"/>
                        <a:cs typeface="Arial" panose="020B0604020202020204" pitchFamily="34" charset="0"/>
                      </a:endParaRPr>
                    </a:p>
                  </a:txBody>
                  <a:tcPr marL="68580" marR="68580" marT="34290" marB="34290" anchor="ctr">
                    <a:solidFill>
                      <a:srgbClr val="C7BF95"/>
                    </a:solidFill>
                  </a:tcPr>
                </a:tc>
                <a:tc>
                  <a:txBody>
                    <a:bodyPr/>
                    <a:lstStyle/>
                    <a:p>
                      <a:pPr algn="ctr"/>
                      <a:endParaRPr lang="es-MX" sz="1100" dirty="0" smtClean="0">
                        <a:solidFill>
                          <a:schemeClr val="tx1"/>
                        </a:solidFill>
                        <a:latin typeface="Arial" panose="020B0604020202020204" pitchFamily="34" charset="0"/>
                        <a:cs typeface="Arial" panose="020B0604020202020204" pitchFamily="34" charset="0"/>
                      </a:endParaRPr>
                    </a:p>
                    <a:p>
                      <a:pPr algn="ctr"/>
                      <a:r>
                        <a:rPr lang="es-ES" sz="1100" dirty="0" smtClean="0">
                          <a:solidFill>
                            <a:schemeClr val="tx1"/>
                          </a:solidFill>
                          <a:latin typeface="Arial" panose="020B0604020202020204" pitchFamily="34" charset="0"/>
                          <a:cs typeface="Arial" panose="020B0604020202020204" pitchFamily="34" charset="0"/>
                        </a:rPr>
                        <a:t>SUMA</a:t>
                      </a:r>
                      <a:endParaRPr lang="es-MX" sz="1100" dirty="0">
                        <a:solidFill>
                          <a:schemeClr val="tx1"/>
                        </a:solidFill>
                        <a:latin typeface="Arial" panose="020B0604020202020204" pitchFamily="34" charset="0"/>
                        <a:cs typeface="Arial" panose="020B0604020202020204" pitchFamily="34" charset="0"/>
                      </a:endParaRPr>
                    </a:p>
                  </a:txBody>
                  <a:tcPr marL="68580" marR="68580" marT="34290" marB="34290" anchor="ctr">
                    <a:solidFill>
                      <a:srgbClr val="C7BF95"/>
                    </a:solidFill>
                  </a:tcPr>
                </a:tc>
                <a:extLst>
                  <a:ext uri="{0D108BD9-81ED-4DB2-BD59-A6C34878D82A}">
                    <a16:rowId xmlns:a16="http://schemas.microsoft.com/office/drawing/2014/main" xmlns="" val="10000"/>
                  </a:ext>
                </a:extLst>
              </a:tr>
              <a:tr h="278130">
                <a:tc>
                  <a:txBody>
                    <a:bodyPr/>
                    <a:lstStyle/>
                    <a:p>
                      <a:pPr algn="ctr" fontAlgn="b"/>
                      <a:r>
                        <a:rPr lang="es-MX" sz="1100" b="1" i="0" u="none" strike="noStrike" dirty="0">
                          <a:effectLst/>
                          <a:latin typeface="Arial" panose="020B0604020202020204" pitchFamily="34" charset="0"/>
                        </a:rPr>
                        <a:t>$211,408,918.39</a:t>
                      </a:r>
                    </a:p>
                  </a:txBody>
                  <a:tcPr marL="7144" marR="7144" marT="7144" marB="0" anchor="ctr">
                    <a:solidFill>
                      <a:srgbClr val="C7BF95">
                        <a:alpha val="30000"/>
                      </a:srgb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100" b="1" dirty="0" smtClean="0">
                          <a:latin typeface="Arial" panose="020B0604020202020204" pitchFamily="34" charset="0"/>
                          <a:cs typeface="Arial" panose="020B0604020202020204" pitchFamily="34" charset="0"/>
                        </a:rPr>
                        <a:t>$</a:t>
                      </a:r>
                      <a:r>
                        <a:rPr lang="es-MX" sz="1100" b="1" i="0" u="none" strike="noStrike" dirty="0" smtClean="0">
                          <a:effectLst/>
                          <a:latin typeface="Arial" panose="020B0604020202020204" pitchFamily="34" charset="0"/>
                        </a:rPr>
                        <a:t>117,491,081.61</a:t>
                      </a:r>
                    </a:p>
                  </a:txBody>
                  <a:tcPr marL="68580" marR="68580" marT="34290" marB="34290" anchor="ctr">
                    <a:solidFill>
                      <a:srgbClr val="C7BF95">
                        <a:alpha val="30000"/>
                      </a:srgbClr>
                    </a:solidFill>
                  </a:tcPr>
                </a:tc>
                <a:tc>
                  <a:txBody>
                    <a:bodyPr/>
                    <a:lstStyle/>
                    <a:p>
                      <a:pPr algn="ctr"/>
                      <a:r>
                        <a:rPr lang="es-MX" sz="1100" b="1" dirty="0" smtClean="0">
                          <a:latin typeface="Arial" panose="020B0604020202020204" pitchFamily="34" charset="0"/>
                          <a:cs typeface="Arial" panose="020B0604020202020204" pitchFamily="34" charset="0"/>
                        </a:rPr>
                        <a:t>$328,900,000.00</a:t>
                      </a:r>
                      <a:endParaRPr lang="es-MX" sz="1100" b="1" dirty="0">
                        <a:latin typeface="Arial" panose="020B0604020202020204" pitchFamily="34" charset="0"/>
                        <a:cs typeface="Arial" panose="020B0604020202020204" pitchFamily="34" charset="0"/>
                      </a:endParaRPr>
                    </a:p>
                  </a:txBody>
                  <a:tcPr marL="68580" marR="68580" marT="34290" marB="34290" anchor="ctr">
                    <a:solidFill>
                      <a:srgbClr val="C7BF95">
                        <a:alpha val="30000"/>
                      </a:srgbClr>
                    </a:solidFill>
                  </a:tcPr>
                </a:tc>
                <a:extLst>
                  <a:ext uri="{0D108BD9-81ED-4DB2-BD59-A6C34878D82A}">
                    <a16:rowId xmlns:a16="http://schemas.microsoft.com/office/drawing/2014/main" xmlns="" val="10001"/>
                  </a:ext>
                </a:extLst>
              </a:tr>
            </a:tbl>
          </a:graphicData>
        </a:graphic>
      </p:graphicFrame>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7793" y="274275"/>
            <a:ext cx="880942" cy="957696"/>
          </a:xfrm>
          <a:prstGeom prst="rect">
            <a:avLst/>
          </a:prstGeom>
        </p:spPr>
      </p:pic>
      <p:pic>
        <p:nvPicPr>
          <p:cNvPr id="13" name="Imagen 12"/>
          <p:cNvPicPr>
            <a:picLocks noChangeAspect="1"/>
          </p:cNvPicPr>
          <p:nvPr/>
        </p:nvPicPr>
        <p:blipFill rotWithShape="1">
          <a:blip r:embed="rId3" cstate="print">
            <a:extLst>
              <a:ext uri="{28A0092B-C50C-407E-A947-70E740481C1C}">
                <a14:useLocalDpi xmlns:a14="http://schemas.microsoft.com/office/drawing/2010/main" val="0"/>
              </a:ext>
            </a:extLst>
          </a:blip>
          <a:srcRect l="5624" t="5927" r="6234"/>
          <a:stretch/>
        </p:blipFill>
        <p:spPr>
          <a:xfrm>
            <a:off x="557723" y="274274"/>
            <a:ext cx="1303734" cy="957697"/>
          </a:xfrm>
          <a:prstGeom prst="rect">
            <a:avLst/>
          </a:prstGeom>
        </p:spPr>
      </p:pic>
      <p:sp>
        <p:nvSpPr>
          <p:cNvPr id="14" name="CuadroTexto 13"/>
          <p:cNvSpPr txBox="1"/>
          <p:nvPr/>
        </p:nvSpPr>
        <p:spPr>
          <a:xfrm>
            <a:off x="8367714" y="6256157"/>
            <a:ext cx="441022" cy="369332"/>
          </a:xfrm>
          <a:prstGeom prst="rect">
            <a:avLst/>
          </a:prstGeom>
          <a:noFill/>
        </p:spPr>
        <p:txBody>
          <a:bodyPr wrap="square" rtlCol="0">
            <a:spAutoFit/>
          </a:bodyPr>
          <a:lstStyle/>
          <a:p>
            <a:pPr algn="r"/>
            <a:r>
              <a:rPr lang="es-ES" dirty="0" smtClean="0"/>
              <a:t>6</a:t>
            </a:r>
            <a:endParaRPr lang="es-ES" dirty="0"/>
          </a:p>
        </p:txBody>
      </p:sp>
    </p:spTree>
    <p:extLst>
      <p:ext uri="{BB962C8B-B14F-4D97-AF65-F5344CB8AC3E}">
        <p14:creationId xmlns:p14="http://schemas.microsoft.com/office/powerpoint/2010/main" val="1985270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1050132" y="0"/>
            <a:ext cx="8093869" cy="6858000"/>
          </a:xfrm>
          <a:prstGeom prst="rect">
            <a:avLst/>
          </a:prstGeom>
          <a:solidFill>
            <a:srgbClr val="C7BF9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11" name="Rectángulo 10"/>
          <p:cNvSpPr/>
          <p:nvPr/>
        </p:nvSpPr>
        <p:spPr>
          <a:xfrm>
            <a:off x="1" y="0"/>
            <a:ext cx="1050131" cy="6858000"/>
          </a:xfrm>
          <a:prstGeom prst="rect">
            <a:avLst/>
          </a:prstGeom>
          <a:solidFill>
            <a:srgbClr val="867B46">
              <a:alpha val="30196"/>
            </a:srgbClr>
          </a:solidFill>
          <a:ln>
            <a:noFill/>
          </a:ln>
          <a:effectLst>
            <a:outerShdw blurRad="50800" dist="38100" sx="101000" sy="101000" algn="l" rotWithShape="0">
              <a:srgbClr val="867B46">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6" name="2 Marcador de contenido"/>
          <p:cNvSpPr txBox="1">
            <a:spLocks/>
          </p:cNvSpPr>
          <p:nvPr/>
        </p:nvSpPr>
        <p:spPr>
          <a:xfrm>
            <a:off x="1050132" y="1231971"/>
            <a:ext cx="7365479" cy="4461194"/>
          </a:xfrm>
          <a:prstGeom prst="rect">
            <a:avLst/>
          </a:prstGeom>
        </p:spPr>
        <p:txBody>
          <a:bodyPr vert="horz" lIns="68580" tIns="34290" rIns="68580" bIns="3429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ES" sz="1700" b="1" dirty="0">
                <a:latin typeface="Arial" pitchFamily="34" charset="0"/>
                <a:cs typeface="Arial" pitchFamily="34" charset="0"/>
              </a:rPr>
              <a:t>Capítulo 1000 Servicios Personales Gasto Ordinario</a:t>
            </a:r>
          </a:p>
          <a:p>
            <a:endParaRPr lang="es-ES" sz="1350" b="1" dirty="0">
              <a:latin typeface="Arial" pitchFamily="34" charset="0"/>
              <a:cs typeface="Arial" pitchFamily="34" charset="0"/>
            </a:endParaRPr>
          </a:p>
          <a:p>
            <a:pPr algn="just"/>
            <a:r>
              <a:rPr lang="es-ES" sz="1500" dirty="0">
                <a:latin typeface="Arial" panose="020B0604020202020204" pitchFamily="34" charset="0"/>
                <a:cs typeface="Arial" panose="020B0604020202020204" pitchFamily="34" charset="0"/>
              </a:rPr>
              <a:t>Se presupuestó la cantidad de </a:t>
            </a:r>
            <a:r>
              <a:rPr lang="es-ES" sz="1500" b="1" dirty="0">
                <a:latin typeface="Arial" panose="020B0604020202020204" pitchFamily="34" charset="0"/>
                <a:cs typeface="Arial" panose="020B0604020202020204" pitchFamily="34" charset="0"/>
              </a:rPr>
              <a:t>$74,383,941.38 </a:t>
            </a:r>
            <a:r>
              <a:rPr lang="es-ES" sz="1500" dirty="0">
                <a:latin typeface="Arial" panose="020B0604020202020204" pitchFamily="34" charset="0"/>
                <a:cs typeface="Arial" panose="020B0604020202020204" pitchFamily="34" charset="0"/>
              </a:rPr>
              <a:t>la cual incluye sueldo y salarios,  impuestos, seguridad social y prestaciones del personal permanente. </a:t>
            </a:r>
          </a:p>
          <a:p>
            <a:pPr algn="just"/>
            <a:endParaRPr lang="es-ES" sz="1500" dirty="0">
              <a:latin typeface="Arial" panose="020B0604020202020204" pitchFamily="34" charset="0"/>
              <a:cs typeface="Arial" panose="020B0604020202020204" pitchFamily="34" charset="0"/>
            </a:endParaRPr>
          </a:p>
          <a:p>
            <a:pPr algn="just">
              <a:spcBef>
                <a:spcPts val="0"/>
              </a:spcBef>
            </a:pPr>
            <a:r>
              <a:rPr lang="es-ES" sz="1500" dirty="0">
                <a:latin typeface="Arial" panose="020B0604020202020204" pitchFamily="34" charset="0"/>
                <a:cs typeface="Arial" panose="020B0604020202020204" pitchFamily="34" charset="0"/>
              </a:rPr>
              <a:t>En el proyecto de presupuesto presentado por la Secretaría de Finanzas se nos asigna un monto de  </a:t>
            </a:r>
            <a:r>
              <a:rPr lang="es-MX" sz="1500" b="1" dirty="0">
                <a:latin typeface="Arial" panose="020B0604020202020204" pitchFamily="34" charset="0"/>
                <a:cs typeface="Arial" panose="020B0604020202020204" pitchFamily="34" charset="0"/>
              </a:rPr>
              <a:t>$60,000.000. </a:t>
            </a:r>
            <a:r>
              <a:rPr lang="es-ES" sz="1500" dirty="0">
                <a:latin typeface="Arial" panose="020B0604020202020204" pitchFamily="34" charset="0"/>
                <a:cs typeface="Arial" panose="020B0604020202020204" pitchFamily="34" charset="0"/>
              </a:rPr>
              <a:t>Con esta cantidad cubriríamos salarios solo hasta el mes de noviembre, faltando por cubrir salarios de diciembre y prestaciones de fin de año.</a:t>
            </a:r>
          </a:p>
          <a:p>
            <a:pPr algn="just">
              <a:spcBef>
                <a:spcPts val="0"/>
              </a:spcBef>
            </a:pPr>
            <a:endParaRPr lang="es-ES" sz="1500" dirty="0">
              <a:latin typeface="Arial" panose="020B0604020202020204" pitchFamily="34" charset="0"/>
              <a:cs typeface="Arial" panose="020B0604020202020204" pitchFamily="34" charset="0"/>
            </a:endParaRPr>
          </a:p>
          <a:p>
            <a:pPr algn="just">
              <a:spcBef>
                <a:spcPts val="0"/>
              </a:spcBef>
            </a:pPr>
            <a:r>
              <a:rPr lang="es-ES" sz="1500" dirty="0">
                <a:latin typeface="Arial" panose="020B0604020202020204" pitchFamily="34" charset="0"/>
                <a:cs typeface="Arial" panose="020B0604020202020204" pitchFamily="34" charset="0"/>
              </a:rPr>
              <a:t>Para los </a:t>
            </a:r>
            <a:r>
              <a:rPr lang="es-ES" sz="1500" b="1" dirty="0">
                <a:latin typeface="Arial" panose="020B0604020202020204" pitchFamily="34" charset="0"/>
                <a:cs typeface="Arial" panose="020B0604020202020204" pitchFamily="34" charset="0"/>
              </a:rPr>
              <a:t>Capítulos 2000 y 3000</a:t>
            </a:r>
            <a:r>
              <a:rPr lang="es-ES" sz="1500" dirty="0">
                <a:latin typeface="Arial" panose="020B0604020202020204" pitchFamily="34" charset="0"/>
                <a:cs typeface="Arial" panose="020B0604020202020204" pitchFamily="34" charset="0"/>
              </a:rPr>
              <a:t>, referentes de materiales de oficina, consumibles para equipo de cómputo,  arrendamientos, energía eléctrica, agua potable, telefonía, internet, el pago de  impuestos estatales, viáticos, pasajes y el de los  seguros de los vehículos entre otros conceptos. Estaríamos cubriendo suministros, arrendamientos y servicios básicos solo hasta el mes de mayo</a:t>
            </a:r>
          </a:p>
          <a:p>
            <a:pPr algn="just">
              <a:spcBef>
                <a:spcPts val="0"/>
              </a:spcBef>
            </a:pPr>
            <a:endParaRPr lang="es-ES" sz="1500" dirty="0">
              <a:latin typeface="Arial" panose="020B0604020202020204" pitchFamily="34" charset="0"/>
              <a:cs typeface="Arial" panose="020B0604020202020204" pitchFamily="34" charset="0"/>
            </a:endParaRPr>
          </a:p>
          <a:p>
            <a:pPr algn="just">
              <a:spcBef>
                <a:spcPts val="0"/>
              </a:spcBef>
            </a:pPr>
            <a:r>
              <a:rPr lang="es-ES" sz="1500" dirty="0">
                <a:latin typeface="Arial" panose="020B0604020202020204" pitchFamily="34" charset="0"/>
                <a:cs typeface="Arial" panose="020B0604020202020204" pitchFamily="34" charset="0"/>
              </a:rPr>
              <a:t>En el </a:t>
            </a:r>
            <a:r>
              <a:rPr lang="es-ES" sz="1500" b="1" dirty="0">
                <a:latin typeface="Arial" pitchFamily="34" charset="0"/>
                <a:cs typeface="Arial" pitchFamily="34" charset="0"/>
              </a:rPr>
              <a:t>Capítulo 5000 </a:t>
            </a:r>
            <a:r>
              <a:rPr lang="es-ES" sz="1500" dirty="0">
                <a:latin typeface="Arial" pitchFamily="34" charset="0"/>
                <a:cs typeface="Arial" pitchFamily="34" charset="0"/>
              </a:rPr>
              <a:t>no se podrán adquirir Licencias necesarias para garantizar la seguridad y administración de la red  Institucional de datos, minimizando  cualquier amenaza cibernética</a:t>
            </a:r>
          </a:p>
          <a:p>
            <a:pPr algn="just">
              <a:spcBef>
                <a:spcPts val="0"/>
              </a:spcBef>
            </a:pPr>
            <a:endParaRPr lang="es-ES" sz="1500" dirty="0">
              <a:latin typeface="Arial" pitchFamily="34" charset="0"/>
              <a:cs typeface="Arial" pitchFamily="34" charset="0"/>
            </a:endParaRPr>
          </a:p>
          <a:p>
            <a:pPr algn="just">
              <a:spcBef>
                <a:spcPts val="0"/>
              </a:spcBef>
            </a:pPr>
            <a:endParaRPr lang="es-ES" sz="1500" dirty="0">
              <a:latin typeface="Arial" pitchFamily="34" charset="0"/>
              <a:cs typeface="Arial" pitchFamily="34" charset="0"/>
            </a:endParaRPr>
          </a:p>
          <a:p>
            <a:pPr algn="just">
              <a:spcBef>
                <a:spcPts val="0"/>
              </a:spcBef>
            </a:pPr>
            <a:r>
              <a:rPr lang="es-ES" sz="1500" dirty="0">
                <a:latin typeface="Arial" pitchFamily="34" charset="0"/>
                <a:cs typeface="Arial" pitchFamily="34" charset="0"/>
              </a:rPr>
              <a:t>Derivado de la insuficiencia presupuestal estarías solicitando ampliación presupuestal por </a:t>
            </a:r>
            <a:r>
              <a:rPr lang="es-MX" sz="1500" b="1" dirty="0">
                <a:latin typeface="Arial" pitchFamily="34" charset="0"/>
                <a:cs typeface="Arial" pitchFamily="34" charset="0"/>
              </a:rPr>
              <a:t>$14,501,820.33</a:t>
            </a:r>
            <a:endParaRPr lang="es-ES" sz="1500" dirty="0">
              <a:latin typeface="Arial" pitchFamily="34" charset="0"/>
              <a:cs typeface="Arial" pitchFamily="34" charset="0"/>
            </a:endParaRPr>
          </a:p>
          <a:p>
            <a:pPr algn="just">
              <a:spcBef>
                <a:spcPts val="0"/>
              </a:spcBef>
            </a:pPr>
            <a:endParaRPr lang="es-ES" sz="1050" dirty="0">
              <a:latin typeface="Arial" pitchFamily="34" charset="0"/>
              <a:cs typeface="Arial" pitchFamily="34" charset="0"/>
            </a:endParaRPr>
          </a:p>
          <a:p>
            <a:pPr algn="just">
              <a:spcBef>
                <a:spcPts val="0"/>
              </a:spcBef>
            </a:pPr>
            <a:endParaRPr lang="es-ES" sz="1050" dirty="0">
              <a:latin typeface="Arial" pitchFamily="34" charset="0"/>
              <a:cs typeface="Arial" pitchFamily="34" charset="0"/>
            </a:endParaRPr>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7793" y="274275"/>
            <a:ext cx="880942" cy="957696"/>
          </a:xfrm>
          <a:prstGeom prst="rect">
            <a:avLst/>
          </a:prstGeom>
        </p:spPr>
      </p:pic>
      <p:pic>
        <p:nvPicPr>
          <p:cNvPr id="9" name="Imagen 8"/>
          <p:cNvPicPr>
            <a:picLocks noChangeAspect="1"/>
          </p:cNvPicPr>
          <p:nvPr/>
        </p:nvPicPr>
        <p:blipFill rotWithShape="1">
          <a:blip r:embed="rId3" cstate="print">
            <a:extLst>
              <a:ext uri="{28A0092B-C50C-407E-A947-70E740481C1C}">
                <a14:useLocalDpi xmlns:a14="http://schemas.microsoft.com/office/drawing/2010/main" val="0"/>
              </a:ext>
            </a:extLst>
          </a:blip>
          <a:srcRect l="5624" t="5927" r="6234"/>
          <a:stretch/>
        </p:blipFill>
        <p:spPr>
          <a:xfrm>
            <a:off x="557723" y="274274"/>
            <a:ext cx="1303734" cy="957697"/>
          </a:xfrm>
          <a:prstGeom prst="rect">
            <a:avLst/>
          </a:prstGeom>
        </p:spPr>
      </p:pic>
      <p:sp>
        <p:nvSpPr>
          <p:cNvPr id="10" name="CuadroTexto 9"/>
          <p:cNvSpPr txBox="1"/>
          <p:nvPr/>
        </p:nvSpPr>
        <p:spPr>
          <a:xfrm>
            <a:off x="8367714" y="6256157"/>
            <a:ext cx="441022" cy="369332"/>
          </a:xfrm>
          <a:prstGeom prst="rect">
            <a:avLst/>
          </a:prstGeom>
          <a:noFill/>
        </p:spPr>
        <p:txBody>
          <a:bodyPr wrap="square" rtlCol="0">
            <a:spAutoFit/>
          </a:bodyPr>
          <a:lstStyle/>
          <a:p>
            <a:pPr algn="r"/>
            <a:r>
              <a:rPr lang="es-ES" dirty="0" smtClean="0"/>
              <a:t>7</a:t>
            </a:r>
            <a:endParaRPr lang="es-ES" dirty="0"/>
          </a:p>
        </p:txBody>
      </p:sp>
    </p:spTree>
    <p:extLst>
      <p:ext uri="{BB962C8B-B14F-4D97-AF65-F5344CB8AC3E}">
        <p14:creationId xmlns:p14="http://schemas.microsoft.com/office/powerpoint/2010/main" val="3558493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1050132" y="0"/>
            <a:ext cx="8093869" cy="6858000"/>
          </a:xfrm>
          <a:prstGeom prst="rect">
            <a:avLst/>
          </a:prstGeom>
          <a:solidFill>
            <a:srgbClr val="C7BF9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11" name="Rectángulo 10"/>
          <p:cNvSpPr/>
          <p:nvPr/>
        </p:nvSpPr>
        <p:spPr>
          <a:xfrm>
            <a:off x="1" y="0"/>
            <a:ext cx="1050131" cy="6858000"/>
          </a:xfrm>
          <a:prstGeom prst="rect">
            <a:avLst/>
          </a:prstGeom>
          <a:solidFill>
            <a:srgbClr val="867B46">
              <a:alpha val="30196"/>
            </a:srgbClr>
          </a:solidFill>
          <a:ln>
            <a:noFill/>
          </a:ln>
          <a:effectLst>
            <a:outerShdw blurRad="50800" dist="38100" sx="101000" sy="101000" algn="l" rotWithShape="0">
              <a:srgbClr val="867B46">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6" name="1 Marcador de contenido"/>
          <p:cNvSpPr txBox="1">
            <a:spLocks/>
          </p:cNvSpPr>
          <p:nvPr/>
        </p:nvSpPr>
        <p:spPr>
          <a:xfrm>
            <a:off x="1050132" y="1058977"/>
            <a:ext cx="7365479" cy="4885736"/>
          </a:xfrm>
          <a:prstGeom prst="rect">
            <a:avLst/>
          </a:prstGeom>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ES" sz="1600" b="1" dirty="0">
                <a:latin typeface="Arial" pitchFamily="34" charset="0"/>
                <a:cs typeface="Arial" pitchFamily="34" charset="0"/>
              </a:rPr>
              <a:t>Gasto Electoral 2024</a:t>
            </a:r>
          </a:p>
          <a:p>
            <a:pPr algn="just"/>
            <a:r>
              <a:rPr lang="es-ES" sz="1400" dirty="0" smtClean="0">
                <a:latin typeface="Arial" pitchFamily="34" charset="0"/>
                <a:cs typeface="Arial" pitchFamily="34" charset="0"/>
              </a:rPr>
              <a:t>Están </a:t>
            </a:r>
            <a:r>
              <a:rPr lang="es-ES" sz="1400" dirty="0">
                <a:latin typeface="Arial" pitchFamily="34" charset="0"/>
                <a:cs typeface="Arial" pitchFamily="34" charset="0"/>
              </a:rPr>
              <a:t>presupuestados cuatro proyectos estratégicos del Proceso Electoral Local Ordinario </a:t>
            </a:r>
          </a:p>
          <a:p>
            <a:pPr algn="just"/>
            <a:r>
              <a:rPr lang="es-ES" sz="1400" dirty="0">
                <a:latin typeface="Arial" pitchFamily="34" charset="0"/>
                <a:cs typeface="Arial" pitchFamily="34" charset="0"/>
              </a:rPr>
              <a:t>2023-2024:</a:t>
            </a:r>
          </a:p>
          <a:p>
            <a:pPr marL="200025" indent="-200025" algn="just">
              <a:buFont typeface="Arial" panose="020B0604020202020204" pitchFamily="34" charset="0"/>
              <a:buAutoNum type="arabicPeriod"/>
            </a:pPr>
            <a:r>
              <a:rPr lang="es-ES" sz="1400" dirty="0" smtClean="0">
                <a:latin typeface="Arial" pitchFamily="34" charset="0"/>
                <a:cs typeface="Arial" pitchFamily="34" charset="0"/>
              </a:rPr>
              <a:t>Instalación </a:t>
            </a:r>
            <a:r>
              <a:rPr lang="es-ES" sz="1400" dirty="0">
                <a:latin typeface="Arial" pitchFamily="34" charset="0"/>
                <a:cs typeface="Arial" pitchFamily="34" charset="0"/>
              </a:rPr>
              <a:t>y funcionamiento de los Consejos Distritales y Municipales</a:t>
            </a:r>
          </a:p>
          <a:p>
            <a:pPr algn="just"/>
            <a:r>
              <a:rPr lang="es-ES" sz="1400" dirty="0">
                <a:latin typeface="Arial" pitchFamily="34" charset="0"/>
                <a:cs typeface="Arial" pitchFamily="34" charset="0"/>
              </a:rPr>
              <a:t>En este proyecto se presupuestaron los siguientes rubros. Estarán funcionando 76 Consejos que en su totalidad requieren la contratación de 653 personas, obviamente deberán contratarse arrendamiento, servicios básicos  y dotarse de materiales y suministros. En el siguiente cuadro se muestra lo presupuestado hasta el 15 de junio de 2024:</a:t>
            </a:r>
          </a:p>
          <a:p>
            <a:pPr algn="just"/>
            <a:endParaRPr lang="es-ES" sz="1875" dirty="0">
              <a:latin typeface="Arial" pitchFamily="34" charset="0"/>
              <a:cs typeface="Arial" pitchFamily="34" charset="0"/>
            </a:endParaRPr>
          </a:p>
          <a:p>
            <a:endParaRPr lang="es-MX" sz="1875" dirty="0"/>
          </a:p>
        </p:txBody>
      </p:sp>
      <p:graphicFrame>
        <p:nvGraphicFramePr>
          <p:cNvPr id="2" name="Tabla 1"/>
          <p:cNvGraphicFramePr>
            <a:graphicFrameLocks noGrp="1"/>
          </p:cNvGraphicFramePr>
          <p:nvPr>
            <p:extLst>
              <p:ext uri="{D42A27DB-BD31-4B8C-83A1-F6EECF244321}">
                <p14:modId xmlns:p14="http://schemas.microsoft.com/office/powerpoint/2010/main" val="1109557871"/>
              </p:ext>
            </p:extLst>
          </p:nvPr>
        </p:nvGraphicFramePr>
        <p:xfrm>
          <a:off x="2516893" y="3501845"/>
          <a:ext cx="4431956" cy="1896945"/>
        </p:xfrm>
        <a:graphic>
          <a:graphicData uri="http://schemas.openxmlformats.org/drawingml/2006/table">
            <a:tbl>
              <a:tblPr firstRow="1" bandRow="1">
                <a:tableStyleId>{5C22544A-7EE6-4342-B048-85BDC9FD1C3A}</a:tableStyleId>
              </a:tblPr>
              <a:tblGrid>
                <a:gridCol w="2976448">
                  <a:extLst>
                    <a:ext uri="{9D8B030D-6E8A-4147-A177-3AD203B41FA5}">
                      <a16:colId xmlns:a16="http://schemas.microsoft.com/office/drawing/2014/main" xmlns="" val="1739370460"/>
                    </a:ext>
                  </a:extLst>
                </a:gridCol>
                <a:gridCol w="1455508">
                  <a:extLst>
                    <a:ext uri="{9D8B030D-6E8A-4147-A177-3AD203B41FA5}">
                      <a16:colId xmlns:a16="http://schemas.microsoft.com/office/drawing/2014/main" xmlns="" val="2128347189"/>
                    </a:ext>
                  </a:extLst>
                </a:gridCol>
              </a:tblGrid>
              <a:tr h="381001">
                <a:tc>
                  <a:txBody>
                    <a:bodyPr/>
                    <a:lstStyle/>
                    <a:p>
                      <a:pPr algn="ctr"/>
                      <a:r>
                        <a:rPr lang="es-MX" sz="1200" dirty="0" smtClean="0">
                          <a:solidFill>
                            <a:schemeClr val="tx1"/>
                          </a:solidFill>
                          <a:latin typeface="Arial" panose="020B0604020202020204" pitchFamily="34" charset="0"/>
                          <a:cs typeface="Arial" panose="020B0604020202020204" pitchFamily="34" charset="0"/>
                        </a:rPr>
                        <a:t>Capítulo</a:t>
                      </a:r>
                      <a:endParaRPr lang="es-MX" sz="1200" dirty="0">
                        <a:solidFill>
                          <a:schemeClr val="tx1"/>
                        </a:solidFill>
                        <a:latin typeface="Arial" panose="020B0604020202020204" pitchFamily="34" charset="0"/>
                        <a:cs typeface="Arial" panose="020B0604020202020204" pitchFamily="34" charset="0"/>
                      </a:endParaRPr>
                    </a:p>
                  </a:txBody>
                  <a:tcPr marL="68580" marR="68580" marT="34290" marB="34290" anchor="ctr">
                    <a:solidFill>
                      <a:srgbClr val="C7BF95"/>
                    </a:solidFill>
                  </a:tcPr>
                </a:tc>
                <a:tc>
                  <a:txBody>
                    <a:bodyPr/>
                    <a:lstStyle/>
                    <a:p>
                      <a:pPr algn="ctr"/>
                      <a:r>
                        <a:rPr lang="es-MX" sz="1200" dirty="0" smtClean="0">
                          <a:solidFill>
                            <a:schemeClr val="tx1"/>
                          </a:solidFill>
                          <a:latin typeface="Arial" panose="020B0604020202020204" pitchFamily="34" charset="0"/>
                          <a:cs typeface="Arial" panose="020B0604020202020204" pitchFamily="34" charset="0"/>
                        </a:rPr>
                        <a:t>Presupuestado</a:t>
                      </a:r>
                      <a:endParaRPr lang="es-MX" sz="1200" dirty="0">
                        <a:solidFill>
                          <a:schemeClr val="tx1"/>
                        </a:solidFill>
                        <a:latin typeface="Arial" panose="020B0604020202020204" pitchFamily="34" charset="0"/>
                        <a:cs typeface="Arial" panose="020B0604020202020204" pitchFamily="34" charset="0"/>
                      </a:endParaRPr>
                    </a:p>
                  </a:txBody>
                  <a:tcPr marL="68580" marR="68580" marT="34290" marB="34290" anchor="ctr">
                    <a:solidFill>
                      <a:srgbClr val="C7BF95"/>
                    </a:solidFill>
                  </a:tcPr>
                </a:tc>
                <a:extLst>
                  <a:ext uri="{0D108BD9-81ED-4DB2-BD59-A6C34878D82A}">
                    <a16:rowId xmlns:a16="http://schemas.microsoft.com/office/drawing/2014/main" xmlns="" val="1875907390"/>
                  </a:ext>
                </a:extLst>
              </a:tr>
              <a:tr h="378986">
                <a:tc>
                  <a:txBody>
                    <a:bodyPr/>
                    <a:lstStyle/>
                    <a:p>
                      <a:pPr algn="ctr" fontAlgn="b"/>
                      <a:r>
                        <a:rPr lang="es-MX" sz="1200" b="1" i="0" u="none" strike="noStrike" dirty="0" smtClean="0">
                          <a:effectLst/>
                          <a:latin typeface="Arial" panose="020B0604020202020204" pitchFamily="34" charset="0"/>
                        </a:rPr>
                        <a:t>1000 – Servicios</a:t>
                      </a:r>
                      <a:r>
                        <a:rPr lang="es-MX" sz="1200" b="1" i="0" u="none" strike="noStrike" baseline="0" dirty="0" smtClean="0">
                          <a:effectLst/>
                          <a:latin typeface="Arial" panose="020B0604020202020204" pitchFamily="34" charset="0"/>
                        </a:rPr>
                        <a:t> personales</a:t>
                      </a:r>
                      <a:endParaRPr lang="es-MX" sz="1200" b="1" i="0" u="none" strike="noStrike" dirty="0">
                        <a:effectLst/>
                        <a:latin typeface="Arial" panose="020B0604020202020204" pitchFamily="34" charset="0"/>
                      </a:endParaRPr>
                    </a:p>
                  </a:txBody>
                  <a:tcPr marL="7144" marR="7144" marT="7144" marB="0" anchor="ctr">
                    <a:solidFill>
                      <a:srgbClr val="C7BF95">
                        <a:alpha val="30000"/>
                      </a:srgb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b="1" dirty="0" smtClean="0">
                          <a:latin typeface="Arial" panose="020B0604020202020204" pitchFamily="34" charset="0"/>
                          <a:cs typeface="Arial" panose="020B0604020202020204" pitchFamily="34" charset="0"/>
                        </a:rPr>
                        <a:t>$ </a:t>
                      </a:r>
                      <a:r>
                        <a:rPr lang="es-MX" sz="1200" b="1" i="0" u="none" strike="noStrike" dirty="0" smtClean="0">
                          <a:effectLst/>
                          <a:latin typeface="Arial" panose="020B0604020202020204" pitchFamily="34" charset="0"/>
                        </a:rPr>
                        <a:t>54,124,702.91</a:t>
                      </a:r>
                    </a:p>
                  </a:txBody>
                  <a:tcPr marL="68580" marR="68580" marT="34290" marB="34290" anchor="ctr">
                    <a:solidFill>
                      <a:srgbClr val="C7BF95">
                        <a:alpha val="30000"/>
                      </a:srgbClr>
                    </a:solidFill>
                  </a:tcPr>
                </a:tc>
                <a:extLst>
                  <a:ext uri="{0D108BD9-81ED-4DB2-BD59-A6C34878D82A}">
                    <a16:rowId xmlns:a16="http://schemas.microsoft.com/office/drawing/2014/main" xmlns="" val="1158799346"/>
                  </a:ext>
                </a:extLst>
              </a:tr>
              <a:tr h="378986">
                <a:tc>
                  <a:txBody>
                    <a:bodyPr/>
                    <a:lstStyle/>
                    <a:p>
                      <a:pPr algn="ctr" fontAlgn="b"/>
                      <a:r>
                        <a:rPr lang="es-MX" sz="1200" b="1" i="0" u="none" strike="noStrike" dirty="0" smtClean="0">
                          <a:effectLst/>
                          <a:latin typeface="Arial" panose="020B0604020202020204" pitchFamily="34" charset="0"/>
                        </a:rPr>
                        <a:t>2000</a:t>
                      </a:r>
                      <a:r>
                        <a:rPr lang="es-MX" sz="1200" b="1" i="0" u="none" strike="noStrike" baseline="0" dirty="0" smtClean="0">
                          <a:effectLst/>
                          <a:latin typeface="Arial" panose="020B0604020202020204" pitchFamily="34" charset="0"/>
                        </a:rPr>
                        <a:t> – Materiales y suministros</a:t>
                      </a:r>
                      <a:endParaRPr lang="es-MX" sz="1200" b="1" i="0" u="none" strike="noStrike" dirty="0">
                        <a:effectLst/>
                        <a:latin typeface="Arial" panose="020B0604020202020204" pitchFamily="34" charset="0"/>
                      </a:endParaRPr>
                    </a:p>
                  </a:txBody>
                  <a:tcPr marL="7144" marR="7144" marT="7144" marB="0" anchor="ctr">
                    <a:solidFill>
                      <a:srgbClr val="C7BF95">
                        <a:alpha val="30000"/>
                      </a:srgb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b="1" i="0" u="none" strike="noStrike" dirty="0" smtClean="0">
                          <a:effectLst/>
                          <a:latin typeface="Arial" panose="020B0604020202020204" pitchFamily="34" charset="0"/>
                        </a:rPr>
                        <a:t>$ 4,569,976.00</a:t>
                      </a:r>
                    </a:p>
                  </a:txBody>
                  <a:tcPr marL="68580" marR="68580" marT="34290" marB="34290" anchor="ctr">
                    <a:solidFill>
                      <a:srgbClr val="C7BF95">
                        <a:alpha val="30000"/>
                      </a:srgbClr>
                    </a:solidFill>
                  </a:tcPr>
                </a:tc>
                <a:extLst>
                  <a:ext uri="{0D108BD9-81ED-4DB2-BD59-A6C34878D82A}">
                    <a16:rowId xmlns:a16="http://schemas.microsoft.com/office/drawing/2014/main" xmlns="" val="640923161"/>
                  </a:ext>
                </a:extLst>
              </a:tr>
              <a:tr h="378986">
                <a:tc>
                  <a:txBody>
                    <a:bodyPr/>
                    <a:lstStyle/>
                    <a:p>
                      <a:pPr algn="ctr" fontAlgn="b"/>
                      <a:r>
                        <a:rPr lang="es-MX" sz="1200" b="1" i="0" u="none" strike="noStrike" dirty="0" smtClean="0">
                          <a:effectLst/>
                          <a:latin typeface="Arial" panose="020B0604020202020204" pitchFamily="34" charset="0"/>
                        </a:rPr>
                        <a:t>3000 – Servicios generales</a:t>
                      </a:r>
                      <a:endParaRPr lang="es-MX" sz="1200" b="1" i="0" u="none" strike="noStrike" dirty="0">
                        <a:effectLst/>
                        <a:latin typeface="Arial" panose="020B0604020202020204" pitchFamily="34" charset="0"/>
                      </a:endParaRPr>
                    </a:p>
                  </a:txBody>
                  <a:tcPr marL="7144" marR="7144" marT="7144" marB="0" anchor="ctr">
                    <a:solidFill>
                      <a:srgbClr val="C7BF95">
                        <a:alpha val="30000"/>
                      </a:srgb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b="1" i="0" u="none" strike="noStrike" dirty="0" smtClean="0">
                          <a:effectLst/>
                          <a:latin typeface="Arial" panose="020B0604020202020204" pitchFamily="34" charset="0"/>
                        </a:rPr>
                        <a:t>$ 8,575,683.14</a:t>
                      </a:r>
                    </a:p>
                  </a:txBody>
                  <a:tcPr marL="68580" marR="68580" marT="34290" marB="34290" anchor="ctr">
                    <a:solidFill>
                      <a:srgbClr val="C7BF95">
                        <a:alpha val="30000"/>
                      </a:srgbClr>
                    </a:solidFill>
                  </a:tcPr>
                </a:tc>
                <a:extLst>
                  <a:ext uri="{0D108BD9-81ED-4DB2-BD59-A6C34878D82A}">
                    <a16:rowId xmlns:a16="http://schemas.microsoft.com/office/drawing/2014/main" xmlns="" val="2907021864"/>
                  </a:ext>
                </a:extLst>
              </a:tr>
              <a:tr h="378986">
                <a:tc>
                  <a:txBody>
                    <a:bodyPr/>
                    <a:lstStyle/>
                    <a:p>
                      <a:pPr algn="ctr" fontAlgn="b"/>
                      <a:r>
                        <a:rPr lang="es-MX" sz="1200" b="1" i="0" u="none" strike="noStrike" dirty="0" smtClean="0">
                          <a:effectLst/>
                          <a:latin typeface="Arial" panose="020B0604020202020204" pitchFamily="34" charset="0"/>
                        </a:rPr>
                        <a:t>Total</a:t>
                      </a:r>
                      <a:endParaRPr lang="es-MX" sz="1200" b="1" i="0" u="none" strike="noStrike" dirty="0">
                        <a:effectLst/>
                        <a:latin typeface="Arial" panose="020B0604020202020204" pitchFamily="34" charset="0"/>
                      </a:endParaRPr>
                    </a:p>
                  </a:txBody>
                  <a:tcPr marL="7144" marR="7144" marT="7144" marB="0" anchor="ctr">
                    <a:solidFill>
                      <a:srgbClr val="C7BF95">
                        <a:alpha val="30000"/>
                      </a:srgb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b="1" i="0" u="none" strike="noStrike" dirty="0" smtClean="0">
                          <a:effectLst/>
                          <a:latin typeface="Arial" panose="020B0604020202020204" pitchFamily="34" charset="0"/>
                        </a:rPr>
                        <a:t>$ 67,270,362.05</a:t>
                      </a:r>
                    </a:p>
                  </a:txBody>
                  <a:tcPr marL="68580" marR="68580" marT="34290" marB="34290" anchor="ctr">
                    <a:solidFill>
                      <a:srgbClr val="C7BF95">
                        <a:alpha val="30000"/>
                      </a:srgbClr>
                    </a:solidFill>
                  </a:tcPr>
                </a:tc>
                <a:extLst>
                  <a:ext uri="{0D108BD9-81ED-4DB2-BD59-A6C34878D82A}">
                    <a16:rowId xmlns:a16="http://schemas.microsoft.com/office/drawing/2014/main" xmlns="" val="4289684955"/>
                  </a:ext>
                </a:extLst>
              </a:tr>
            </a:tbl>
          </a:graphicData>
        </a:graphic>
      </p:graphicFrame>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7793" y="274275"/>
            <a:ext cx="880942" cy="957696"/>
          </a:xfrm>
          <a:prstGeom prst="rect">
            <a:avLst/>
          </a:prstGeom>
        </p:spPr>
      </p:pic>
      <p:pic>
        <p:nvPicPr>
          <p:cNvPr id="10" name="Imagen 9"/>
          <p:cNvPicPr>
            <a:picLocks noChangeAspect="1"/>
          </p:cNvPicPr>
          <p:nvPr/>
        </p:nvPicPr>
        <p:blipFill rotWithShape="1">
          <a:blip r:embed="rId3" cstate="print">
            <a:extLst>
              <a:ext uri="{28A0092B-C50C-407E-A947-70E740481C1C}">
                <a14:useLocalDpi xmlns:a14="http://schemas.microsoft.com/office/drawing/2010/main" val="0"/>
              </a:ext>
            </a:extLst>
          </a:blip>
          <a:srcRect l="5624" t="5927" r="6234"/>
          <a:stretch/>
        </p:blipFill>
        <p:spPr>
          <a:xfrm>
            <a:off x="557723" y="274274"/>
            <a:ext cx="1303734" cy="957697"/>
          </a:xfrm>
          <a:prstGeom prst="rect">
            <a:avLst/>
          </a:prstGeom>
        </p:spPr>
      </p:pic>
      <p:sp>
        <p:nvSpPr>
          <p:cNvPr id="12" name="CuadroTexto 11"/>
          <p:cNvSpPr txBox="1"/>
          <p:nvPr/>
        </p:nvSpPr>
        <p:spPr>
          <a:xfrm>
            <a:off x="8367714" y="6256157"/>
            <a:ext cx="441022" cy="369332"/>
          </a:xfrm>
          <a:prstGeom prst="rect">
            <a:avLst/>
          </a:prstGeom>
          <a:noFill/>
        </p:spPr>
        <p:txBody>
          <a:bodyPr wrap="square" rtlCol="0">
            <a:spAutoFit/>
          </a:bodyPr>
          <a:lstStyle/>
          <a:p>
            <a:pPr algn="r"/>
            <a:r>
              <a:rPr lang="es-ES" dirty="0" smtClean="0"/>
              <a:t>8</a:t>
            </a:r>
            <a:endParaRPr lang="es-ES" dirty="0"/>
          </a:p>
        </p:txBody>
      </p:sp>
    </p:spTree>
    <p:extLst>
      <p:ext uri="{BB962C8B-B14F-4D97-AF65-F5344CB8AC3E}">
        <p14:creationId xmlns:p14="http://schemas.microsoft.com/office/powerpoint/2010/main" val="3268585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1050132" y="-186789"/>
            <a:ext cx="8093869" cy="6858000"/>
          </a:xfrm>
          <a:prstGeom prst="rect">
            <a:avLst/>
          </a:prstGeom>
          <a:solidFill>
            <a:srgbClr val="C7BF9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11" name="Rectángulo 10"/>
          <p:cNvSpPr/>
          <p:nvPr/>
        </p:nvSpPr>
        <p:spPr>
          <a:xfrm>
            <a:off x="1" y="0"/>
            <a:ext cx="1050131" cy="6858000"/>
          </a:xfrm>
          <a:prstGeom prst="rect">
            <a:avLst/>
          </a:prstGeom>
          <a:solidFill>
            <a:srgbClr val="867B46">
              <a:alpha val="30196"/>
            </a:srgbClr>
          </a:solidFill>
          <a:ln>
            <a:noFill/>
          </a:ln>
          <a:effectLst>
            <a:outerShdw blurRad="50800" dist="38100" sx="101000" sy="101000" algn="l" rotWithShape="0">
              <a:srgbClr val="867B46">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6" name="1 Marcador de contenido"/>
          <p:cNvSpPr txBox="1">
            <a:spLocks/>
          </p:cNvSpPr>
          <p:nvPr/>
        </p:nvSpPr>
        <p:spPr>
          <a:xfrm>
            <a:off x="1124272" y="1042501"/>
            <a:ext cx="7365479" cy="4526280"/>
          </a:xfrm>
          <a:prstGeom prst="rect">
            <a:avLst/>
          </a:prstGeom>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ES" sz="1600" b="1" dirty="0">
                <a:latin typeface="Arial" pitchFamily="34" charset="0"/>
                <a:cs typeface="Arial" pitchFamily="34" charset="0"/>
              </a:rPr>
              <a:t>Gasto Electoral 2024</a:t>
            </a:r>
          </a:p>
          <a:p>
            <a:pPr algn="just"/>
            <a:r>
              <a:rPr lang="es-ES" sz="1400" dirty="0" smtClean="0">
                <a:latin typeface="Arial" pitchFamily="34" charset="0"/>
                <a:cs typeface="Arial" pitchFamily="34" charset="0"/>
              </a:rPr>
              <a:t>2. </a:t>
            </a:r>
            <a:r>
              <a:rPr lang="es-ES" sz="1300" dirty="0" smtClean="0">
                <a:latin typeface="Arial" pitchFamily="34" charset="0"/>
                <a:cs typeface="Arial" pitchFamily="34" charset="0"/>
              </a:rPr>
              <a:t>Material y Documentación Electoral </a:t>
            </a:r>
          </a:p>
          <a:p>
            <a:pPr algn="just"/>
            <a:r>
              <a:rPr lang="es-ES" sz="1300" dirty="0" smtClean="0">
                <a:latin typeface="Arial" pitchFamily="34" charset="0"/>
                <a:cs typeface="Arial" pitchFamily="34" charset="0"/>
              </a:rPr>
              <a:t>En este proyecto se encuentran presupuestados los costos que llevará la elaboración de las boletas electorales, actas, constancias, cuadernillos y demás documentación electoral. Como  lo aprobó este H. Congreso Legislativo, ahora las boletas electorales contendrán la fotografía a color de las candidaturas a las diputaciones y las presidencias municipales, tan solo este elemento nuevo eleva el costo de fabricación de las mismas en 5 millones de pesos. También se esta considerando la adquisición de canceles de votación y cajas contenedoras master</a:t>
            </a:r>
            <a:r>
              <a:rPr lang="es-ES" sz="1400" dirty="0" smtClean="0">
                <a:latin typeface="Arial" pitchFamily="34" charset="0"/>
                <a:cs typeface="Arial" pitchFamily="34" charset="0"/>
              </a:rPr>
              <a:t>.</a:t>
            </a:r>
          </a:p>
          <a:p>
            <a:pPr algn="just"/>
            <a:endParaRPr lang="es-ES" sz="1300" dirty="0" smtClean="0">
              <a:latin typeface="Arial" pitchFamily="34" charset="0"/>
              <a:cs typeface="Arial" pitchFamily="34" charset="0"/>
            </a:endParaRPr>
          </a:p>
          <a:p>
            <a:pPr algn="just"/>
            <a:endParaRPr lang="es-ES" sz="1300" dirty="0">
              <a:latin typeface="Arial" pitchFamily="34" charset="0"/>
              <a:cs typeface="Arial" pitchFamily="34" charset="0"/>
            </a:endParaRPr>
          </a:p>
          <a:p>
            <a:pPr algn="just"/>
            <a:endParaRPr lang="es-ES" sz="1300" dirty="0" smtClean="0">
              <a:latin typeface="Arial" pitchFamily="34" charset="0"/>
              <a:cs typeface="Arial" pitchFamily="34" charset="0"/>
            </a:endParaRPr>
          </a:p>
          <a:p>
            <a:pPr algn="just"/>
            <a:endParaRPr lang="es-ES" sz="1300" dirty="0">
              <a:latin typeface="Arial" pitchFamily="34" charset="0"/>
              <a:cs typeface="Arial" pitchFamily="34" charset="0"/>
            </a:endParaRPr>
          </a:p>
          <a:p>
            <a:pPr algn="just"/>
            <a:endParaRPr lang="es-ES" sz="1300" dirty="0" smtClean="0">
              <a:latin typeface="Arial" pitchFamily="34" charset="0"/>
              <a:cs typeface="Arial" pitchFamily="34" charset="0"/>
            </a:endParaRPr>
          </a:p>
          <a:p>
            <a:pPr algn="just"/>
            <a:endParaRPr lang="es-ES" sz="1300" dirty="0">
              <a:latin typeface="Arial" pitchFamily="34" charset="0"/>
              <a:cs typeface="Arial" pitchFamily="34" charset="0"/>
            </a:endParaRPr>
          </a:p>
          <a:p>
            <a:pPr algn="just"/>
            <a:r>
              <a:rPr lang="es-ES" sz="1300" dirty="0" smtClean="0">
                <a:latin typeface="Arial" pitchFamily="34" charset="0"/>
                <a:cs typeface="Arial" pitchFamily="34" charset="0"/>
              </a:rPr>
              <a:t>Adicional a la cantidad arriba señalada, se debe de arrendar la bodega electoral con un costo de medio millones de pesos, alimentación para las y los supervisores e instructores asistentes electorales, adecuaciones a la bodega, material eléctrico, renta de extintores, renta de montacargas.</a:t>
            </a:r>
          </a:p>
          <a:p>
            <a:pPr algn="just"/>
            <a:endParaRPr lang="es-ES" sz="1050" b="1" dirty="0">
              <a:latin typeface="Arial" pitchFamily="34" charset="0"/>
              <a:cs typeface="Arial" pitchFamily="34" charset="0"/>
            </a:endParaRPr>
          </a:p>
          <a:p>
            <a:pPr algn="just"/>
            <a:endParaRPr lang="es-ES" sz="1050" b="1" dirty="0">
              <a:latin typeface="Arial" pitchFamily="34" charset="0"/>
              <a:cs typeface="Arial" pitchFamily="34" charset="0"/>
            </a:endParaRPr>
          </a:p>
        </p:txBody>
      </p:sp>
      <p:graphicFrame>
        <p:nvGraphicFramePr>
          <p:cNvPr id="9" name="Tabla 8"/>
          <p:cNvGraphicFramePr>
            <a:graphicFrameLocks noGrp="1"/>
          </p:cNvGraphicFramePr>
          <p:nvPr>
            <p:extLst>
              <p:ext uri="{D42A27DB-BD31-4B8C-83A1-F6EECF244321}">
                <p14:modId xmlns:p14="http://schemas.microsoft.com/office/powerpoint/2010/main" val="972711896"/>
              </p:ext>
            </p:extLst>
          </p:nvPr>
        </p:nvGraphicFramePr>
        <p:xfrm>
          <a:off x="2955545" y="2978601"/>
          <a:ext cx="3717104" cy="1517959"/>
        </p:xfrm>
        <a:graphic>
          <a:graphicData uri="http://schemas.openxmlformats.org/drawingml/2006/table">
            <a:tbl>
              <a:tblPr firstRow="1" bandRow="1">
                <a:tableStyleId>{5C22544A-7EE6-4342-B048-85BDC9FD1C3A}</a:tableStyleId>
              </a:tblPr>
              <a:tblGrid>
                <a:gridCol w="1710672">
                  <a:extLst>
                    <a:ext uri="{9D8B030D-6E8A-4147-A177-3AD203B41FA5}">
                      <a16:colId xmlns:a16="http://schemas.microsoft.com/office/drawing/2014/main" xmlns="" val="1739370460"/>
                    </a:ext>
                  </a:extLst>
                </a:gridCol>
                <a:gridCol w="2006432">
                  <a:extLst>
                    <a:ext uri="{9D8B030D-6E8A-4147-A177-3AD203B41FA5}">
                      <a16:colId xmlns:a16="http://schemas.microsoft.com/office/drawing/2014/main" xmlns="" val="2128347189"/>
                    </a:ext>
                  </a:extLst>
                </a:gridCol>
              </a:tblGrid>
              <a:tr h="381001">
                <a:tc>
                  <a:txBody>
                    <a:bodyPr/>
                    <a:lstStyle/>
                    <a:p>
                      <a:pPr algn="ctr"/>
                      <a:r>
                        <a:rPr lang="es-MX" sz="1000" dirty="0" smtClean="0">
                          <a:solidFill>
                            <a:schemeClr val="tx1"/>
                          </a:solidFill>
                          <a:latin typeface="Arial" panose="020B0604020202020204" pitchFamily="34" charset="0"/>
                          <a:cs typeface="Arial" panose="020B0604020202020204" pitchFamily="34" charset="0"/>
                        </a:rPr>
                        <a:t>Partida presupuestal</a:t>
                      </a:r>
                      <a:endParaRPr lang="es-MX" sz="1000" dirty="0">
                        <a:solidFill>
                          <a:schemeClr val="tx1"/>
                        </a:solidFill>
                        <a:latin typeface="Arial" panose="020B0604020202020204" pitchFamily="34" charset="0"/>
                        <a:cs typeface="Arial" panose="020B0604020202020204" pitchFamily="34" charset="0"/>
                      </a:endParaRPr>
                    </a:p>
                  </a:txBody>
                  <a:tcPr marL="68580" marR="68580" marT="34290" marB="34290" anchor="ctr">
                    <a:solidFill>
                      <a:srgbClr val="C7BF95"/>
                    </a:solidFill>
                  </a:tcPr>
                </a:tc>
                <a:tc>
                  <a:txBody>
                    <a:bodyPr/>
                    <a:lstStyle/>
                    <a:p>
                      <a:pPr algn="ctr"/>
                      <a:r>
                        <a:rPr lang="es-MX" sz="1000" dirty="0" smtClean="0">
                          <a:solidFill>
                            <a:schemeClr val="tx1"/>
                          </a:solidFill>
                          <a:latin typeface="Arial" panose="020B0604020202020204" pitchFamily="34" charset="0"/>
                          <a:cs typeface="Arial" panose="020B0604020202020204" pitchFamily="34" charset="0"/>
                        </a:rPr>
                        <a:t>Presupuestado 2024</a:t>
                      </a:r>
                      <a:endParaRPr lang="es-MX" sz="1000" dirty="0">
                        <a:solidFill>
                          <a:schemeClr val="tx1"/>
                        </a:solidFill>
                        <a:latin typeface="Arial" panose="020B0604020202020204" pitchFamily="34" charset="0"/>
                        <a:cs typeface="Arial" panose="020B0604020202020204" pitchFamily="34" charset="0"/>
                      </a:endParaRPr>
                    </a:p>
                  </a:txBody>
                  <a:tcPr marL="68580" marR="68580" marT="34290" marB="34290" anchor="ctr">
                    <a:solidFill>
                      <a:srgbClr val="C7BF95"/>
                    </a:solidFill>
                  </a:tcPr>
                </a:tc>
                <a:extLst>
                  <a:ext uri="{0D108BD9-81ED-4DB2-BD59-A6C34878D82A}">
                    <a16:rowId xmlns:a16="http://schemas.microsoft.com/office/drawing/2014/main" xmlns="" val="1875907390"/>
                  </a:ext>
                </a:extLst>
              </a:tr>
              <a:tr h="378986">
                <a:tc>
                  <a:txBody>
                    <a:bodyPr/>
                    <a:lstStyle/>
                    <a:p>
                      <a:pPr algn="ctr" fontAlgn="b"/>
                      <a:r>
                        <a:rPr lang="es-MX" sz="1100" b="1" i="0" u="none" strike="noStrike" dirty="0" smtClean="0">
                          <a:effectLst/>
                          <a:latin typeface="Arial" panose="020B0604020202020204" pitchFamily="34" charset="0"/>
                        </a:rPr>
                        <a:t>Documentación electoral</a:t>
                      </a:r>
                      <a:endParaRPr lang="es-MX" sz="1100" b="1" i="0" u="none" strike="noStrike" dirty="0">
                        <a:effectLst/>
                        <a:latin typeface="Arial" panose="020B0604020202020204" pitchFamily="34" charset="0"/>
                      </a:endParaRPr>
                    </a:p>
                  </a:txBody>
                  <a:tcPr marL="7144" marR="7144" marT="7144" marB="0" anchor="ctr">
                    <a:solidFill>
                      <a:srgbClr val="C7BF95">
                        <a:alpha val="30000"/>
                      </a:srgb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100" b="1" dirty="0" smtClean="0">
                          <a:latin typeface="Arial" panose="020B0604020202020204" pitchFamily="34" charset="0"/>
                          <a:cs typeface="Arial" panose="020B0604020202020204" pitchFamily="34" charset="0"/>
                        </a:rPr>
                        <a:t>$ </a:t>
                      </a:r>
                      <a:r>
                        <a:rPr lang="es-MX" sz="1100" b="1" i="0" u="none" strike="noStrike" dirty="0" smtClean="0">
                          <a:effectLst/>
                          <a:latin typeface="Arial" panose="020B0604020202020204" pitchFamily="34" charset="0"/>
                        </a:rPr>
                        <a:t>25,823,361.03</a:t>
                      </a:r>
                    </a:p>
                  </a:txBody>
                  <a:tcPr marL="68580" marR="68580" marT="34290" marB="34290" anchor="ctr">
                    <a:solidFill>
                      <a:srgbClr val="C7BF95">
                        <a:alpha val="30000"/>
                      </a:srgbClr>
                    </a:solidFill>
                  </a:tcPr>
                </a:tc>
                <a:extLst>
                  <a:ext uri="{0D108BD9-81ED-4DB2-BD59-A6C34878D82A}">
                    <a16:rowId xmlns:a16="http://schemas.microsoft.com/office/drawing/2014/main" xmlns="" val="1158799346"/>
                  </a:ext>
                </a:extLst>
              </a:tr>
              <a:tr h="378986">
                <a:tc>
                  <a:txBody>
                    <a:bodyPr/>
                    <a:lstStyle/>
                    <a:p>
                      <a:pPr algn="ctr" fontAlgn="b"/>
                      <a:r>
                        <a:rPr lang="es-MX" sz="1100" b="1" i="0" u="none" strike="noStrike" baseline="0" dirty="0" smtClean="0">
                          <a:effectLst/>
                          <a:latin typeface="Arial" panose="020B0604020202020204" pitchFamily="34" charset="0"/>
                        </a:rPr>
                        <a:t>Material electoral</a:t>
                      </a:r>
                      <a:endParaRPr lang="es-MX" sz="1100" b="1" i="0" u="none" strike="noStrike" dirty="0">
                        <a:effectLst/>
                        <a:latin typeface="Arial" panose="020B0604020202020204" pitchFamily="34" charset="0"/>
                      </a:endParaRPr>
                    </a:p>
                  </a:txBody>
                  <a:tcPr marL="7144" marR="7144" marT="7144" marB="0" anchor="ctr">
                    <a:solidFill>
                      <a:srgbClr val="C7BF95">
                        <a:alpha val="30000"/>
                      </a:srgb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100" b="1" i="0" u="none" strike="noStrike" dirty="0" smtClean="0">
                          <a:effectLst/>
                          <a:latin typeface="Arial" panose="020B0604020202020204" pitchFamily="34" charset="0"/>
                        </a:rPr>
                        <a:t>$ 13,243,636.11</a:t>
                      </a:r>
                    </a:p>
                  </a:txBody>
                  <a:tcPr marL="68580" marR="68580" marT="34290" marB="34290" anchor="ctr">
                    <a:solidFill>
                      <a:srgbClr val="C7BF95">
                        <a:alpha val="30000"/>
                      </a:srgbClr>
                    </a:solidFill>
                  </a:tcPr>
                </a:tc>
                <a:extLst>
                  <a:ext uri="{0D108BD9-81ED-4DB2-BD59-A6C34878D82A}">
                    <a16:rowId xmlns:a16="http://schemas.microsoft.com/office/drawing/2014/main" xmlns="" val="640923161"/>
                  </a:ext>
                </a:extLst>
              </a:tr>
              <a:tr h="378986">
                <a:tc>
                  <a:txBody>
                    <a:bodyPr/>
                    <a:lstStyle/>
                    <a:p>
                      <a:pPr algn="ctr" fontAlgn="b"/>
                      <a:r>
                        <a:rPr lang="es-MX" sz="1100" b="1" i="0" u="none" strike="noStrike" dirty="0" smtClean="0">
                          <a:effectLst/>
                          <a:latin typeface="Arial" panose="020B0604020202020204" pitchFamily="34" charset="0"/>
                        </a:rPr>
                        <a:t>Total</a:t>
                      </a:r>
                      <a:endParaRPr lang="es-MX" sz="1100" b="1" i="0" u="none" strike="noStrike" dirty="0">
                        <a:effectLst/>
                        <a:latin typeface="Arial" panose="020B0604020202020204" pitchFamily="34" charset="0"/>
                      </a:endParaRPr>
                    </a:p>
                  </a:txBody>
                  <a:tcPr marL="7144" marR="7144" marT="7144" marB="0" anchor="ctr">
                    <a:solidFill>
                      <a:srgbClr val="C7BF95">
                        <a:alpha val="30000"/>
                      </a:srgb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100" b="1" i="0" u="none" strike="noStrike" dirty="0" smtClean="0">
                          <a:effectLst/>
                          <a:latin typeface="Arial" panose="020B0604020202020204" pitchFamily="34" charset="0"/>
                        </a:rPr>
                        <a:t>$ 39,066,997.14</a:t>
                      </a:r>
                    </a:p>
                  </a:txBody>
                  <a:tcPr marL="68580" marR="68580" marT="34290" marB="34290" anchor="ctr">
                    <a:solidFill>
                      <a:srgbClr val="C7BF95">
                        <a:alpha val="30000"/>
                      </a:srgbClr>
                    </a:solidFill>
                  </a:tcPr>
                </a:tc>
                <a:extLst>
                  <a:ext uri="{0D108BD9-81ED-4DB2-BD59-A6C34878D82A}">
                    <a16:rowId xmlns:a16="http://schemas.microsoft.com/office/drawing/2014/main" xmlns="" val="4289684955"/>
                  </a:ext>
                </a:extLst>
              </a:tr>
            </a:tbl>
          </a:graphicData>
        </a:graphic>
      </p:graphicFrame>
      <p:pic>
        <p:nvPicPr>
          <p:cNvPr id="10" name="Imagen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27793" y="274275"/>
            <a:ext cx="880942" cy="957696"/>
          </a:xfrm>
          <a:prstGeom prst="rect">
            <a:avLst/>
          </a:prstGeom>
        </p:spPr>
      </p:pic>
      <p:pic>
        <p:nvPicPr>
          <p:cNvPr id="12" name="Imagen 11"/>
          <p:cNvPicPr>
            <a:picLocks noChangeAspect="1"/>
          </p:cNvPicPr>
          <p:nvPr/>
        </p:nvPicPr>
        <p:blipFill rotWithShape="1">
          <a:blip r:embed="rId3" cstate="print">
            <a:extLst>
              <a:ext uri="{28A0092B-C50C-407E-A947-70E740481C1C}">
                <a14:useLocalDpi xmlns:a14="http://schemas.microsoft.com/office/drawing/2010/main" val="0"/>
              </a:ext>
            </a:extLst>
          </a:blip>
          <a:srcRect l="5624" t="5927" r="6234"/>
          <a:stretch/>
        </p:blipFill>
        <p:spPr>
          <a:xfrm>
            <a:off x="557723" y="274274"/>
            <a:ext cx="1303734" cy="957697"/>
          </a:xfrm>
          <a:prstGeom prst="rect">
            <a:avLst/>
          </a:prstGeom>
        </p:spPr>
      </p:pic>
      <p:sp>
        <p:nvSpPr>
          <p:cNvPr id="13" name="CuadroTexto 12"/>
          <p:cNvSpPr txBox="1"/>
          <p:nvPr/>
        </p:nvSpPr>
        <p:spPr>
          <a:xfrm>
            <a:off x="8367714" y="6256157"/>
            <a:ext cx="441022" cy="369332"/>
          </a:xfrm>
          <a:prstGeom prst="rect">
            <a:avLst/>
          </a:prstGeom>
          <a:noFill/>
        </p:spPr>
        <p:txBody>
          <a:bodyPr wrap="square" rtlCol="0">
            <a:spAutoFit/>
          </a:bodyPr>
          <a:lstStyle/>
          <a:p>
            <a:pPr algn="r"/>
            <a:r>
              <a:rPr lang="es-ES" dirty="0" smtClean="0"/>
              <a:t>9</a:t>
            </a:r>
            <a:endParaRPr lang="es-ES" dirty="0"/>
          </a:p>
        </p:txBody>
      </p:sp>
    </p:spTree>
    <p:extLst>
      <p:ext uri="{BB962C8B-B14F-4D97-AF65-F5344CB8AC3E}">
        <p14:creationId xmlns:p14="http://schemas.microsoft.com/office/powerpoint/2010/main" val="2030284541"/>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281</TotalTime>
  <Words>1945</Words>
  <Application>Microsoft Office PowerPoint</Application>
  <PresentationFormat>Presentación en pantalla (4:3)</PresentationFormat>
  <Paragraphs>304</Paragraphs>
  <Slides>16</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16</vt:i4>
      </vt:variant>
    </vt:vector>
  </HeadingPairs>
  <TitlesOfParts>
    <vt:vector size="23" baseType="lpstr">
      <vt:lpstr>Arial</vt:lpstr>
      <vt:lpstr>Arial Black</vt:lpstr>
      <vt:lpstr>Calibri</vt:lpstr>
      <vt:lpstr>Calibri Light</vt:lpstr>
      <vt:lpstr>Times New Roman</vt:lpstr>
      <vt:lpstr>Wingdings 2</vt:lpstr>
      <vt:lpstr>Tema de Office</vt:lpstr>
      <vt:lpstr>Proyecto de Presupuesto 2024</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IEEZ</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FARF</dc:creator>
  <cp:lastModifiedBy>Prueba</cp:lastModifiedBy>
  <cp:revision>39</cp:revision>
  <dcterms:created xsi:type="dcterms:W3CDTF">2023-12-06T17:23:20Z</dcterms:created>
  <dcterms:modified xsi:type="dcterms:W3CDTF">2023-12-06T23:17:28Z</dcterms:modified>
</cp:coreProperties>
</file>