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573" r:id="rId2"/>
    <p:sldId id="595" r:id="rId3"/>
    <p:sldId id="610" r:id="rId4"/>
    <p:sldId id="612" r:id="rId5"/>
    <p:sldId id="614" r:id="rId6"/>
    <p:sldId id="616" r:id="rId7"/>
    <p:sldId id="617" r:id="rId8"/>
    <p:sldId id="618" r:id="rId9"/>
    <p:sldId id="615" r:id="rId10"/>
    <p:sldId id="611" r:id="rId11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B3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6"/>
    <p:restoredTop sz="94656"/>
  </p:normalViewPr>
  <p:slideViewPr>
    <p:cSldViewPr snapToGrid="0" showGuides="1">
      <p:cViewPr>
        <p:scale>
          <a:sx n="80" d="100"/>
          <a:sy n="80" d="100"/>
        </p:scale>
        <p:origin x="246" y="9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B520F-62E9-0E49-A01E-F991F6222E97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DE597-6BD7-414A-8FCF-134E008E05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27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731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60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40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057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465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616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896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4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585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242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163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60D070-6FCC-1B48-816A-0937837B7DE4}" type="datetimeFigureOut">
              <a:rPr lang="es-MX" smtClean="0"/>
              <a:t>11/01/2025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9CDC0F-C878-EA45-B3A7-3D1F122980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72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BE1A3-7208-97E6-B8F6-FFF4CF1DB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2">
            <a:extLst>
              <a:ext uri="{FF2B5EF4-FFF2-40B4-BE49-F238E27FC236}">
                <a16:creationId xmlns:a16="http://schemas.microsoft.com/office/drawing/2014/main" id="{9D81B8F6-7530-D43F-08EC-8AC8E7FDC3B7}"/>
              </a:ext>
            </a:extLst>
          </p:cNvPr>
          <p:cNvSpPr txBox="1">
            <a:spLocks/>
          </p:cNvSpPr>
          <p:nvPr/>
        </p:nvSpPr>
        <p:spPr>
          <a:xfrm>
            <a:off x="93306" y="7142050"/>
            <a:ext cx="261493" cy="235677"/>
          </a:xfr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2E2C8A-9E7B-4C05-9FA6-1F53C5651D01}" type="slidenum">
              <a:rPr lang="es-MX" sz="105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1</a:t>
            </a:fld>
            <a:endParaRPr lang="es-MX" sz="1058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882665-C8FF-8B2D-46CA-2014B3CD59D9}"/>
              </a:ext>
            </a:extLst>
          </p:cNvPr>
          <p:cNvSpPr txBox="1"/>
          <p:nvPr/>
        </p:nvSpPr>
        <p:spPr>
          <a:xfrm>
            <a:off x="3484438" y="5283488"/>
            <a:ext cx="2178802" cy="345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46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Obras en proceso: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9C980328-275D-A828-500C-FB6ED48D74BF}"/>
              </a:ext>
            </a:extLst>
          </p:cNvPr>
          <p:cNvSpPr txBox="1">
            <a:spLocks/>
          </p:cNvSpPr>
          <p:nvPr/>
        </p:nvSpPr>
        <p:spPr>
          <a:xfrm>
            <a:off x="1162595" y="4099564"/>
            <a:ext cx="6858000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232" b="1" dirty="0">
                <a:solidFill>
                  <a:srgbClr val="6F2D31"/>
                </a:solidFill>
                <a:latin typeface="Montserrat" pitchFamily="2" charset="77"/>
              </a:rPr>
              <a:t>VIADUCTO ELEVADO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196C0C43-79BC-B598-0F42-5F65F93DCC6E}"/>
              </a:ext>
            </a:extLst>
          </p:cNvPr>
          <p:cNvSpPr txBox="1">
            <a:spLocks/>
          </p:cNvSpPr>
          <p:nvPr/>
        </p:nvSpPr>
        <p:spPr>
          <a:xfrm>
            <a:off x="1307935" y="4720706"/>
            <a:ext cx="6534569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88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ACCIONES PRINCIPALES – OBRAS INDUCIDAS</a:t>
            </a:r>
          </a:p>
        </p:txBody>
      </p:sp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F5FC7896-13E4-4597-170D-162DAE7B1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90" y="465501"/>
            <a:ext cx="1602014" cy="82646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E8B8B37-0201-8014-0FE8-06AD3295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" y="465501"/>
            <a:ext cx="1924456" cy="93967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D9F8F46-79F3-5527-7AFF-A9ABD2843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792"/>
          <a:stretch/>
        </p:blipFill>
        <p:spPr>
          <a:xfrm>
            <a:off x="0" y="4272023"/>
            <a:ext cx="1347340" cy="41148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7D6480A-F7D8-3653-A734-F5653D50D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792"/>
          <a:stretch/>
        </p:blipFill>
        <p:spPr>
          <a:xfrm flipH="1">
            <a:off x="7835845" y="4272022"/>
            <a:ext cx="1308154" cy="41148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30FC42C-285C-F8B5-8DEB-F2CECC7183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565"/>
          <a:stretch/>
        </p:blipFill>
        <p:spPr>
          <a:xfrm>
            <a:off x="3362830" y="1465411"/>
            <a:ext cx="2393710" cy="147870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8F3071C-5B52-B53F-48E4-6994B4486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490"/>
          <a:stretch/>
        </p:blipFill>
        <p:spPr>
          <a:xfrm>
            <a:off x="3304430" y="2808032"/>
            <a:ext cx="2530487" cy="91997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EF6F89-990F-910B-5F72-6FBE9772C1E3}"/>
              </a:ext>
            </a:extLst>
          </p:cNvPr>
          <p:cNvSpPr txBox="1"/>
          <p:nvPr/>
        </p:nvSpPr>
        <p:spPr>
          <a:xfrm>
            <a:off x="5758150" y="5925996"/>
            <a:ext cx="2066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2754" lvl="3"/>
            <a:r>
              <a:rPr lang="es-MX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Agua Potable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F49736-0671-86B7-1DA6-2A15812BC52C}"/>
              </a:ext>
            </a:extLst>
          </p:cNvPr>
          <p:cNvSpPr txBox="1"/>
          <p:nvPr/>
        </p:nvSpPr>
        <p:spPr>
          <a:xfrm>
            <a:off x="2054894" y="5925996"/>
            <a:ext cx="2178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Drenaje Sanitario </a:t>
            </a:r>
          </a:p>
        </p:txBody>
      </p:sp>
      <p:pic>
        <p:nvPicPr>
          <p:cNvPr id="1026" name="Picture 2" descr="70+ Obra De Drenaje Ilustraciones de Stock, gráficos vectoriales libres de  derechos y clip art - iStock">
            <a:extLst>
              <a:ext uri="{FF2B5EF4-FFF2-40B4-BE49-F238E27FC236}">
                <a16:creationId xmlns:a16="http://schemas.microsoft.com/office/drawing/2014/main" id="{5350C919-766F-D275-4297-E40E3DDF7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4178" r="18862" b="28171"/>
          <a:stretch/>
        </p:blipFill>
        <p:spPr bwMode="auto">
          <a:xfrm>
            <a:off x="1220470" y="5771414"/>
            <a:ext cx="746347" cy="6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stemas de conducción*– Agua.org.mx">
            <a:extLst>
              <a:ext uri="{FF2B5EF4-FFF2-40B4-BE49-F238E27FC236}">
                <a16:creationId xmlns:a16="http://schemas.microsoft.com/office/drawing/2014/main" id="{63985E6C-E261-3892-0C1C-F50A3EF4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61" y="5761884"/>
            <a:ext cx="697556" cy="69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FCB46D-5C06-E51D-32B8-C0B4CF63691D}"/>
              </a:ext>
            </a:extLst>
          </p:cNvPr>
          <p:cNvSpPr txBox="1"/>
          <p:nvPr/>
        </p:nvSpPr>
        <p:spPr>
          <a:xfrm>
            <a:off x="1307935" y="562672"/>
            <a:ext cx="1024639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8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</p:spTree>
    <p:extLst>
      <p:ext uri="{BB962C8B-B14F-4D97-AF65-F5344CB8AC3E}">
        <p14:creationId xmlns:p14="http://schemas.microsoft.com/office/powerpoint/2010/main" val="24135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298F3-4E22-E60D-F3B8-1051DF8BF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08FE5B58-9750-36BF-D7F5-2633E531D85F}"/>
              </a:ext>
            </a:extLst>
          </p:cNvPr>
          <p:cNvSpPr txBox="1">
            <a:spLocks/>
          </p:cNvSpPr>
          <p:nvPr/>
        </p:nvSpPr>
        <p:spPr>
          <a:xfrm>
            <a:off x="4472996" y="242891"/>
            <a:ext cx="4276275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174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2ED00129-586B-DE97-97B9-C8A7CFDC4660}"/>
              </a:ext>
            </a:extLst>
          </p:cNvPr>
          <p:cNvSpPr txBox="1">
            <a:spLocks/>
          </p:cNvSpPr>
          <p:nvPr/>
        </p:nvSpPr>
        <p:spPr>
          <a:xfrm>
            <a:off x="4512931" y="718501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RESUMEN – DETALLES GENERALES</a:t>
            </a:r>
          </a:p>
        </p:txBody>
      </p:sp>
      <p:pic>
        <p:nvPicPr>
          <p:cNvPr id="26" name="Imagen 25" descr="Logotipo&#10;&#10;Descripción generada automáticamente">
            <a:extLst>
              <a:ext uri="{FF2B5EF4-FFF2-40B4-BE49-F238E27FC236}">
                <a16:creationId xmlns:a16="http://schemas.microsoft.com/office/drawing/2014/main" id="{420BE0C0-9BBC-B875-D1F8-38D65DD5D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3" y="270445"/>
            <a:ext cx="793683" cy="47269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7845E54-63B4-5196-A17C-6C67A67A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0" y="254147"/>
            <a:ext cx="1100684" cy="53744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F03B375-7C2D-A2E2-F90B-7AFC20257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65"/>
          <a:stretch/>
        </p:blipFill>
        <p:spPr>
          <a:xfrm>
            <a:off x="2561283" y="337800"/>
            <a:ext cx="669886" cy="41381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F341D3F-3BE4-18CB-9C68-76625EBA7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90"/>
          <a:stretch/>
        </p:blipFill>
        <p:spPr>
          <a:xfrm>
            <a:off x="3290456" y="387726"/>
            <a:ext cx="708164" cy="257458"/>
          </a:xfrm>
          <a:prstGeom prst="rect">
            <a:avLst/>
          </a:prstGeom>
        </p:spPr>
      </p:pic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928D72E0-3219-1CB2-6F36-F75B2573F3C5}"/>
              </a:ext>
            </a:extLst>
          </p:cNvPr>
          <p:cNvCxnSpPr>
            <a:cxnSpLocks/>
          </p:cNvCxnSpPr>
          <p:nvPr/>
        </p:nvCxnSpPr>
        <p:spPr>
          <a:xfrm>
            <a:off x="0" y="875185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449A3DB6-303C-C946-630B-4E67CB93B094}"/>
              </a:ext>
            </a:extLst>
          </p:cNvPr>
          <p:cNvSpPr txBox="1"/>
          <p:nvPr/>
        </p:nvSpPr>
        <p:spPr>
          <a:xfrm>
            <a:off x="752975" y="4953555"/>
            <a:ext cx="3267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767070"/>
                </a:solidFill>
                <a:latin typeface="Montserrat"/>
              </a:rPr>
              <a:t>SE TRABAJA EN:</a:t>
            </a:r>
          </a:p>
          <a:p>
            <a:pPr algn="ctr"/>
            <a:endParaRPr lang="es-MX" b="1" dirty="0">
              <a:solidFill>
                <a:srgbClr val="767070"/>
              </a:solidFill>
              <a:latin typeface="Montserra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027FF4-90CE-27E1-7211-E649368DCE70}"/>
              </a:ext>
            </a:extLst>
          </p:cNvPr>
          <p:cNvSpPr txBox="1"/>
          <p:nvPr/>
        </p:nvSpPr>
        <p:spPr>
          <a:xfrm>
            <a:off x="5646524" y="3069322"/>
            <a:ext cx="2568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767070"/>
                </a:solidFill>
                <a:latin typeface="Montserrat"/>
              </a:rPr>
              <a:t>TRABAJADORES POR TURNO</a:t>
            </a:r>
            <a:endParaRPr lang="es-MX" sz="2400" dirty="0">
              <a:solidFill>
                <a:srgbClr val="767070"/>
              </a:solidFill>
              <a:latin typeface="Montserra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C254F7-EE42-BFC5-78A0-EE8B3209D9E1}"/>
              </a:ext>
            </a:extLst>
          </p:cNvPr>
          <p:cNvSpPr txBox="1"/>
          <p:nvPr/>
        </p:nvSpPr>
        <p:spPr>
          <a:xfrm>
            <a:off x="5181927" y="5815615"/>
            <a:ext cx="3497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767070"/>
                </a:solidFill>
                <a:latin typeface="Montserrat"/>
              </a:rPr>
              <a:t>MAÑANA – TARDE - NOCHE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BFA7F7-7860-238E-D536-E546C55A8F57}"/>
              </a:ext>
            </a:extLst>
          </p:cNvPr>
          <p:cNvSpPr txBox="1"/>
          <p:nvPr/>
        </p:nvSpPr>
        <p:spPr>
          <a:xfrm>
            <a:off x="505517" y="2986192"/>
            <a:ext cx="3755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767070"/>
                </a:solidFill>
                <a:latin typeface="Montserrat"/>
              </a:rPr>
              <a:t>DE </a:t>
            </a:r>
            <a:r>
              <a:rPr lang="es-MX" dirty="0" smtClean="0">
                <a:solidFill>
                  <a:srgbClr val="767070"/>
                </a:solidFill>
                <a:latin typeface="Montserrat"/>
              </a:rPr>
              <a:t>INTERVENCIÓN</a:t>
            </a:r>
            <a:endParaRPr lang="es-MX" dirty="0">
              <a:solidFill>
                <a:srgbClr val="767070"/>
              </a:solidFill>
              <a:latin typeface="Montserrat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A323DF4-D528-973E-FDDB-7029CB5C4C15}"/>
              </a:ext>
            </a:extLst>
          </p:cNvPr>
          <p:cNvSpPr/>
          <p:nvPr/>
        </p:nvSpPr>
        <p:spPr>
          <a:xfrm>
            <a:off x="6297396" y="1610545"/>
            <a:ext cx="1266392" cy="1266392"/>
          </a:xfrm>
          <a:prstGeom prst="ellipse">
            <a:avLst/>
          </a:prstGeom>
          <a:solidFill>
            <a:srgbClr val="9D1B3A"/>
          </a:solidFill>
          <a:ln>
            <a:solidFill>
              <a:srgbClr val="9D1B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EEEA237-8DAE-796F-5202-D19F4DBE87E5}"/>
              </a:ext>
            </a:extLst>
          </p:cNvPr>
          <p:cNvSpPr txBox="1"/>
          <p:nvPr/>
        </p:nvSpPr>
        <p:spPr>
          <a:xfrm>
            <a:off x="6472616" y="1897256"/>
            <a:ext cx="915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Montserrat"/>
              </a:rPr>
              <a:t>30 </a:t>
            </a:r>
            <a:endParaRPr lang="es-MX" sz="4000" dirty="0">
              <a:solidFill>
                <a:schemeClr val="bg1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62BFFFE-A34D-C6B0-D836-6DCE24A9AD58}"/>
              </a:ext>
            </a:extLst>
          </p:cNvPr>
          <p:cNvSpPr/>
          <p:nvPr/>
        </p:nvSpPr>
        <p:spPr>
          <a:xfrm>
            <a:off x="6297396" y="4467771"/>
            <a:ext cx="1266392" cy="1266392"/>
          </a:xfrm>
          <a:prstGeom prst="ellipse">
            <a:avLst/>
          </a:prstGeom>
          <a:solidFill>
            <a:srgbClr val="9D1B3A"/>
          </a:solidFill>
          <a:ln>
            <a:solidFill>
              <a:srgbClr val="9D1B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4D471E-91A1-7BDD-9042-F5CBAF4FF598}"/>
              </a:ext>
            </a:extLst>
          </p:cNvPr>
          <p:cNvSpPr txBox="1"/>
          <p:nvPr/>
        </p:nvSpPr>
        <p:spPr>
          <a:xfrm>
            <a:off x="6297395" y="4549223"/>
            <a:ext cx="126639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Montserrat"/>
              </a:rPr>
              <a:t>3</a:t>
            </a:r>
            <a:r>
              <a:rPr lang="es-MX" sz="1800" b="1" dirty="0">
                <a:solidFill>
                  <a:schemeClr val="bg1"/>
                </a:solidFill>
                <a:latin typeface="Montserrat"/>
              </a:rPr>
              <a:t> TURNOS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E191E84-8B40-7878-C995-9F33DE905CEF}"/>
              </a:ext>
            </a:extLst>
          </p:cNvPr>
          <p:cNvSpPr/>
          <p:nvPr/>
        </p:nvSpPr>
        <p:spPr>
          <a:xfrm>
            <a:off x="1750019" y="1527415"/>
            <a:ext cx="1266392" cy="1266392"/>
          </a:xfrm>
          <a:prstGeom prst="ellipse">
            <a:avLst/>
          </a:prstGeom>
          <a:solidFill>
            <a:srgbClr val="9D1B3A"/>
          </a:solidFill>
          <a:ln>
            <a:solidFill>
              <a:srgbClr val="9D1B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E7EE74C-DE6E-8ED9-20EA-468EB4F128AE}"/>
              </a:ext>
            </a:extLst>
          </p:cNvPr>
          <p:cNvSpPr txBox="1"/>
          <p:nvPr/>
        </p:nvSpPr>
        <p:spPr>
          <a:xfrm>
            <a:off x="1440927" y="1638761"/>
            <a:ext cx="184952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/>
              </a:rPr>
              <a:t>70</a:t>
            </a:r>
            <a:r>
              <a:rPr lang="es-MX" sz="1800" b="1" dirty="0">
                <a:solidFill>
                  <a:schemeClr val="bg1"/>
                </a:solidFill>
                <a:latin typeface="Montserrat"/>
              </a:rPr>
              <a:t> 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Montserrat"/>
              </a:rPr>
              <a:t>METROS 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  <a:latin typeface="Montserrat"/>
              </a:rPr>
              <a:t>LINEALES</a:t>
            </a:r>
            <a:endParaRPr lang="es-MX" sz="14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61B0EE5E-0251-693B-A3FE-F71AEECAB30E}"/>
              </a:ext>
            </a:extLst>
          </p:cNvPr>
          <p:cNvSpPr/>
          <p:nvPr/>
        </p:nvSpPr>
        <p:spPr>
          <a:xfrm>
            <a:off x="1072740" y="5429343"/>
            <a:ext cx="252216" cy="252216"/>
          </a:xfrm>
          <a:prstGeom prst="ellipse">
            <a:avLst/>
          </a:prstGeom>
          <a:solidFill>
            <a:srgbClr val="9D1B3A"/>
          </a:solidFill>
          <a:ln>
            <a:solidFill>
              <a:srgbClr val="9D1B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8E4E5B49-2866-4929-F54D-88FC674A2965}"/>
              </a:ext>
            </a:extLst>
          </p:cNvPr>
          <p:cNvSpPr/>
          <p:nvPr/>
        </p:nvSpPr>
        <p:spPr>
          <a:xfrm>
            <a:off x="1099471" y="5973289"/>
            <a:ext cx="252216" cy="252216"/>
          </a:xfrm>
          <a:prstGeom prst="ellipse">
            <a:avLst/>
          </a:prstGeom>
          <a:solidFill>
            <a:srgbClr val="9D1B3A"/>
          </a:solidFill>
          <a:ln>
            <a:solidFill>
              <a:srgbClr val="9D1B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72E8342-7592-2978-0573-1F00BA2A3044}"/>
              </a:ext>
            </a:extLst>
          </p:cNvPr>
          <p:cNvSpPr txBox="1"/>
          <p:nvPr/>
        </p:nvSpPr>
        <p:spPr>
          <a:xfrm>
            <a:off x="1408899" y="5376122"/>
            <a:ext cx="2230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767070"/>
                </a:solidFill>
                <a:latin typeface="Montserrat"/>
              </a:rPr>
              <a:t>AGUA POTABLE</a:t>
            </a:r>
          </a:p>
          <a:p>
            <a:endParaRPr lang="es-MX" dirty="0">
              <a:solidFill>
                <a:srgbClr val="767070"/>
              </a:solidFill>
              <a:latin typeface="Montserrat"/>
            </a:endParaRPr>
          </a:p>
          <a:p>
            <a:r>
              <a:rPr lang="es-MX" dirty="0">
                <a:solidFill>
                  <a:srgbClr val="767070"/>
                </a:solidFill>
                <a:latin typeface="Montserrat"/>
              </a:rPr>
              <a:t>DRENAJE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40BC419-8ECD-0159-B67A-27AF2E01B0CC}"/>
              </a:ext>
            </a:extLst>
          </p:cNvPr>
          <p:cNvCxnSpPr/>
          <p:nvPr/>
        </p:nvCxnSpPr>
        <p:spPr>
          <a:xfrm>
            <a:off x="4572000" y="1610545"/>
            <a:ext cx="0" cy="4688655"/>
          </a:xfrm>
          <a:prstGeom prst="line">
            <a:avLst/>
          </a:prstGeom>
          <a:ln w="38100">
            <a:solidFill>
              <a:srgbClr val="9D1B3A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:a16="http://schemas.microsoft.com/office/drawing/2014/main" id="{5922E960-0903-BEB4-F6F5-2E0AF15EA169}"/>
              </a:ext>
            </a:extLst>
          </p:cNvPr>
          <p:cNvSpPr/>
          <p:nvPr/>
        </p:nvSpPr>
        <p:spPr>
          <a:xfrm>
            <a:off x="4446000" y="1418966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79B7DAF3-1C2C-84DC-2AE4-6462A76CD202}"/>
              </a:ext>
            </a:extLst>
          </p:cNvPr>
          <p:cNvSpPr/>
          <p:nvPr/>
        </p:nvSpPr>
        <p:spPr>
          <a:xfrm>
            <a:off x="4452027" y="6285721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A96B84F-53F9-F9A9-0A62-4A52E27528DE}"/>
              </a:ext>
            </a:extLst>
          </p:cNvPr>
          <p:cNvSpPr txBox="1"/>
          <p:nvPr/>
        </p:nvSpPr>
        <p:spPr>
          <a:xfrm>
            <a:off x="618005" y="270433"/>
            <a:ext cx="714702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5A66CA9-4551-04BE-6C82-84387D586EE7}"/>
              </a:ext>
            </a:extLst>
          </p:cNvPr>
          <p:cNvCxnSpPr>
            <a:cxnSpLocks/>
          </p:cNvCxnSpPr>
          <p:nvPr/>
        </p:nvCxnSpPr>
        <p:spPr>
          <a:xfrm>
            <a:off x="1302993" y="3751698"/>
            <a:ext cx="2316802" cy="0"/>
          </a:xfrm>
          <a:prstGeom prst="line">
            <a:avLst/>
          </a:prstGeom>
          <a:ln w="57150">
            <a:solidFill>
              <a:srgbClr val="6F2C3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627446FC-B166-35E0-27CC-235490FD528E}"/>
              </a:ext>
            </a:extLst>
          </p:cNvPr>
          <p:cNvSpPr/>
          <p:nvPr/>
        </p:nvSpPr>
        <p:spPr>
          <a:xfrm>
            <a:off x="1171193" y="3625698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5EB391-911E-DA1A-FA45-6A6D2BD72041}"/>
              </a:ext>
            </a:extLst>
          </p:cNvPr>
          <p:cNvSpPr txBox="1"/>
          <p:nvPr/>
        </p:nvSpPr>
        <p:spPr>
          <a:xfrm>
            <a:off x="643670" y="3927935"/>
            <a:ext cx="1284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dirty="0" smtClean="0">
                <a:solidFill>
                  <a:srgbClr val="767070"/>
                </a:solidFill>
                <a:latin typeface="Montserrat"/>
              </a:rPr>
              <a:t>INICIO </a:t>
            </a:r>
            <a:r>
              <a:rPr lang="es-MX" sz="1200" dirty="0">
                <a:solidFill>
                  <a:srgbClr val="767070"/>
                </a:solidFill>
                <a:latin typeface="Montserrat"/>
              </a:rPr>
              <a:t>JUEVES 09 ENERO</a:t>
            </a:r>
            <a:endParaRPr lang="es-MX" sz="1600" dirty="0">
              <a:solidFill>
                <a:srgbClr val="767070"/>
              </a:solidFill>
              <a:latin typeface="Montserra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C3EA22-4225-D557-F8E9-482F31A6A590}"/>
              </a:ext>
            </a:extLst>
          </p:cNvPr>
          <p:cNvSpPr txBox="1"/>
          <p:nvPr/>
        </p:nvSpPr>
        <p:spPr>
          <a:xfrm>
            <a:off x="2641857" y="4143149"/>
            <a:ext cx="1284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rgbClr val="767070"/>
                </a:solidFill>
                <a:latin typeface="Montserrat"/>
              </a:rPr>
              <a:t>PERIODO DE </a:t>
            </a:r>
            <a:r>
              <a:rPr lang="es-MX" sz="1200" dirty="0" smtClean="0">
                <a:solidFill>
                  <a:srgbClr val="767070"/>
                </a:solidFill>
                <a:latin typeface="Montserrat"/>
              </a:rPr>
              <a:t>EJECUCIÓN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8E55F8-8A1C-F50E-8D83-C617DE04FD02}"/>
              </a:ext>
            </a:extLst>
          </p:cNvPr>
          <p:cNvSpPr txBox="1"/>
          <p:nvPr/>
        </p:nvSpPr>
        <p:spPr>
          <a:xfrm>
            <a:off x="2561282" y="3881768"/>
            <a:ext cx="1364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9D1B3A"/>
                </a:solidFill>
                <a:latin typeface="Montserrat"/>
              </a:rPr>
              <a:t>30 DÍAS</a:t>
            </a:r>
            <a:endParaRPr lang="es-MX" sz="2400" b="1" dirty="0">
              <a:solidFill>
                <a:srgbClr val="9D1B3A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163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B535C-6836-C914-BB2C-1A4E85EC9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4 CuadroTexto">
            <a:extLst>
              <a:ext uri="{FF2B5EF4-FFF2-40B4-BE49-F238E27FC236}">
                <a16:creationId xmlns:a16="http://schemas.microsoft.com/office/drawing/2014/main" id="{56D958F1-2EA5-E764-C014-9E7CAAB3232D}"/>
              </a:ext>
            </a:extLst>
          </p:cNvPr>
          <p:cNvSpPr txBox="1"/>
          <p:nvPr/>
        </p:nvSpPr>
        <p:spPr>
          <a:xfrm>
            <a:off x="5746011" y="6347961"/>
            <a:ext cx="3299458" cy="28950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r">
              <a:lnSpc>
                <a:spcPts val="2689"/>
              </a:lnSpc>
            </a:pPr>
            <a:r>
              <a:rPr lang="en-US" sz="94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PLANTA DE TRABAJOS DE PRELIMINARES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2BF4D0-C649-87CD-F0B4-6C521CEFC393}"/>
              </a:ext>
            </a:extLst>
          </p:cNvPr>
          <p:cNvSpPr txBox="1">
            <a:spLocks/>
          </p:cNvSpPr>
          <p:nvPr/>
        </p:nvSpPr>
        <p:spPr>
          <a:xfrm>
            <a:off x="4503446" y="682191"/>
            <a:ext cx="4831919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200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00DA6CF0-AB8F-BDC2-B89E-CA71AB9E4568}"/>
              </a:ext>
            </a:extLst>
          </p:cNvPr>
          <p:cNvSpPr txBox="1">
            <a:spLocks/>
          </p:cNvSpPr>
          <p:nvPr/>
        </p:nvSpPr>
        <p:spPr>
          <a:xfrm>
            <a:off x="4512931" y="1122543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AGUA POTABLE Y DRENAJE SANITARIO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7A4A0FE5-2328-D6A8-A932-4C95DE815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3" y="674487"/>
            <a:ext cx="793683" cy="47269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416BF00-BB14-39B8-86BB-F5FFE3AD9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0" y="658189"/>
            <a:ext cx="1100684" cy="5374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4424CD6-FD8E-FA28-5CE6-EA5A5CAEF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65"/>
          <a:stretch/>
        </p:blipFill>
        <p:spPr>
          <a:xfrm>
            <a:off x="2561283" y="741842"/>
            <a:ext cx="669886" cy="41381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7AEEF7F-16F3-F173-B97A-8D649B6CB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90"/>
          <a:stretch/>
        </p:blipFill>
        <p:spPr>
          <a:xfrm>
            <a:off x="3290456" y="791768"/>
            <a:ext cx="708164" cy="257458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702BCBE7-C5C7-4AAD-F3F6-6B9A7AB6D0D7}"/>
              </a:ext>
            </a:extLst>
          </p:cNvPr>
          <p:cNvCxnSpPr>
            <a:cxnSpLocks/>
          </p:cNvCxnSpPr>
          <p:nvPr/>
        </p:nvCxnSpPr>
        <p:spPr>
          <a:xfrm>
            <a:off x="0" y="1279227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90E6424-3CB1-BD32-BD1D-2EFDA9FDB993}"/>
              </a:ext>
            </a:extLst>
          </p:cNvPr>
          <p:cNvSpPr txBox="1"/>
          <p:nvPr/>
        </p:nvSpPr>
        <p:spPr>
          <a:xfrm>
            <a:off x="156411" y="3684492"/>
            <a:ext cx="2791326" cy="2585323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Trabajos de 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rehabilitación de líneas de (70 metros):</a:t>
            </a: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Sentido vial :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Zacatecas-Guadalupe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gua potable </a:t>
            </a:r>
          </a:p>
          <a:p>
            <a:pPr marL="285750" indent="-285750">
              <a:buFontTx/>
              <a:buChar char="-"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renaje sanitario</a:t>
            </a:r>
          </a:p>
          <a:p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E842F4-E75A-07D3-DF3C-C70314615B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85" t="15830" r="31017" b="12106"/>
          <a:stretch/>
        </p:blipFill>
        <p:spPr>
          <a:xfrm>
            <a:off x="185020" y="1592251"/>
            <a:ext cx="2709986" cy="164544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633E0CD-559A-BB2A-EB8F-BE90F071C21A}"/>
              </a:ext>
            </a:extLst>
          </p:cNvPr>
          <p:cNvSpPr/>
          <p:nvPr/>
        </p:nvSpPr>
        <p:spPr>
          <a:xfrm>
            <a:off x="185020" y="1592251"/>
            <a:ext cx="2726622" cy="1788623"/>
          </a:xfrm>
          <a:prstGeom prst="rect">
            <a:avLst/>
          </a:prstGeom>
          <a:solidFill>
            <a:schemeClr val="bg1">
              <a:alpha val="248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DC5FE9F3-D70D-5B6D-2EA7-B7623875CDC6}"/>
              </a:ext>
            </a:extLst>
          </p:cNvPr>
          <p:cNvSpPr/>
          <p:nvPr/>
        </p:nvSpPr>
        <p:spPr>
          <a:xfrm>
            <a:off x="818378" y="2112707"/>
            <a:ext cx="1453110" cy="475065"/>
          </a:xfrm>
          <a:custGeom>
            <a:avLst/>
            <a:gdLst>
              <a:gd name="connsiteX0" fmla="*/ 0 w 2137229"/>
              <a:gd name="connsiteY0" fmla="*/ 0 h 693510"/>
              <a:gd name="connsiteX1" fmla="*/ 14515 w 2137229"/>
              <a:gd name="connsiteY1" fmla="*/ 76200 h 693510"/>
              <a:gd name="connsiteX2" fmla="*/ 25400 w 2137229"/>
              <a:gd name="connsiteY2" fmla="*/ 141514 h 693510"/>
              <a:gd name="connsiteX3" fmla="*/ 47172 w 2137229"/>
              <a:gd name="connsiteY3" fmla="*/ 166914 h 693510"/>
              <a:gd name="connsiteX4" fmla="*/ 76200 w 2137229"/>
              <a:gd name="connsiteY4" fmla="*/ 188686 h 693510"/>
              <a:gd name="connsiteX5" fmla="*/ 123372 w 2137229"/>
              <a:gd name="connsiteY5" fmla="*/ 206829 h 693510"/>
              <a:gd name="connsiteX6" fmla="*/ 170543 w 2137229"/>
              <a:gd name="connsiteY6" fmla="*/ 232229 h 693510"/>
              <a:gd name="connsiteX7" fmla="*/ 188686 w 2137229"/>
              <a:gd name="connsiteY7" fmla="*/ 264886 h 693510"/>
              <a:gd name="connsiteX8" fmla="*/ 195943 w 2137229"/>
              <a:gd name="connsiteY8" fmla="*/ 315686 h 693510"/>
              <a:gd name="connsiteX9" fmla="*/ 210458 w 2137229"/>
              <a:gd name="connsiteY9" fmla="*/ 377371 h 693510"/>
              <a:gd name="connsiteX10" fmla="*/ 210458 w 2137229"/>
              <a:gd name="connsiteY10" fmla="*/ 428171 h 693510"/>
              <a:gd name="connsiteX11" fmla="*/ 214086 w 2137229"/>
              <a:gd name="connsiteY11" fmla="*/ 460829 h 693510"/>
              <a:gd name="connsiteX12" fmla="*/ 232229 w 2137229"/>
              <a:gd name="connsiteY12" fmla="*/ 504371 h 693510"/>
              <a:gd name="connsiteX13" fmla="*/ 275772 w 2137229"/>
              <a:gd name="connsiteY13" fmla="*/ 566057 h 693510"/>
              <a:gd name="connsiteX14" fmla="*/ 301172 w 2137229"/>
              <a:gd name="connsiteY14" fmla="*/ 605971 h 693510"/>
              <a:gd name="connsiteX15" fmla="*/ 315686 w 2137229"/>
              <a:gd name="connsiteY15" fmla="*/ 645886 h 693510"/>
              <a:gd name="connsiteX16" fmla="*/ 337458 w 2137229"/>
              <a:gd name="connsiteY16" fmla="*/ 671286 h 693510"/>
              <a:gd name="connsiteX17" fmla="*/ 377372 w 2137229"/>
              <a:gd name="connsiteY17" fmla="*/ 689429 h 693510"/>
              <a:gd name="connsiteX18" fmla="*/ 413658 w 2137229"/>
              <a:gd name="connsiteY18" fmla="*/ 693057 h 693510"/>
              <a:gd name="connsiteX19" fmla="*/ 729343 w 2137229"/>
              <a:gd name="connsiteY19" fmla="*/ 682171 h 693510"/>
              <a:gd name="connsiteX20" fmla="*/ 805543 w 2137229"/>
              <a:gd name="connsiteY20" fmla="*/ 667657 h 693510"/>
              <a:gd name="connsiteX21" fmla="*/ 841829 w 2137229"/>
              <a:gd name="connsiteY21" fmla="*/ 653143 h 693510"/>
              <a:gd name="connsiteX22" fmla="*/ 874486 w 2137229"/>
              <a:gd name="connsiteY22" fmla="*/ 620486 h 693510"/>
              <a:gd name="connsiteX23" fmla="*/ 899886 w 2137229"/>
              <a:gd name="connsiteY23" fmla="*/ 584200 h 693510"/>
              <a:gd name="connsiteX24" fmla="*/ 928915 w 2137229"/>
              <a:gd name="connsiteY24" fmla="*/ 515257 h 693510"/>
              <a:gd name="connsiteX25" fmla="*/ 968829 w 2137229"/>
              <a:gd name="connsiteY25" fmla="*/ 457200 h 693510"/>
              <a:gd name="connsiteX26" fmla="*/ 1012372 w 2137229"/>
              <a:gd name="connsiteY26" fmla="*/ 410029 h 693510"/>
              <a:gd name="connsiteX27" fmla="*/ 1081315 w 2137229"/>
              <a:gd name="connsiteY27" fmla="*/ 377371 h 693510"/>
              <a:gd name="connsiteX28" fmla="*/ 1113972 w 2137229"/>
              <a:gd name="connsiteY28" fmla="*/ 359229 h 693510"/>
              <a:gd name="connsiteX29" fmla="*/ 1157515 w 2137229"/>
              <a:gd name="connsiteY29" fmla="*/ 330200 h 693510"/>
              <a:gd name="connsiteX30" fmla="*/ 1208315 w 2137229"/>
              <a:gd name="connsiteY30" fmla="*/ 326571 h 693510"/>
              <a:gd name="connsiteX31" fmla="*/ 1255486 w 2137229"/>
              <a:gd name="connsiteY31" fmla="*/ 333829 h 693510"/>
              <a:gd name="connsiteX32" fmla="*/ 1302658 w 2137229"/>
              <a:gd name="connsiteY32" fmla="*/ 351971 h 693510"/>
              <a:gd name="connsiteX33" fmla="*/ 1386115 w 2137229"/>
              <a:gd name="connsiteY33" fmla="*/ 381000 h 693510"/>
              <a:gd name="connsiteX34" fmla="*/ 1538515 w 2137229"/>
              <a:gd name="connsiteY34" fmla="*/ 442686 h 693510"/>
              <a:gd name="connsiteX35" fmla="*/ 1582058 w 2137229"/>
              <a:gd name="connsiteY35" fmla="*/ 457200 h 693510"/>
              <a:gd name="connsiteX36" fmla="*/ 1621972 w 2137229"/>
              <a:gd name="connsiteY36" fmla="*/ 464457 h 693510"/>
              <a:gd name="connsiteX37" fmla="*/ 1694543 w 2137229"/>
              <a:gd name="connsiteY37" fmla="*/ 478971 h 693510"/>
              <a:gd name="connsiteX38" fmla="*/ 1759858 w 2137229"/>
              <a:gd name="connsiteY38" fmla="*/ 497114 h 693510"/>
              <a:gd name="connsiteX39" fmla="*/ 1821543 w 2137229"/>
              <a:gd name="connsiteY39" fmla="*/ 515257 h 693510"/>
              <a:gd name="connsiteX40" fmla="*/ 1861458 w 2137229"/>
              <a:gd name="connsiteY40" fmla="*/ 540657 h 693510"/>
              <a:gd name="connsiteX41" fmla="*/ 1912258 w 2137229"/>
              <a:gd name="connsiteY41" fmla="*/ 576943 h 693510"/>
              <a:gd name="connsiteX42" fmla="*/ 1970315 w 2137229"/>
              <a:gd name="connsiteY42" fmla="*/ 620486 h 693510"/>
              <a:gd name="connsiteX43" fmla="*/ 2017486 w 2137229"/>
              <a:gd name="connsiteY43" fmla="*/ 638629 h 693510"/>
              <a:gd name="connsiteX44" fmla="*/ 2137229 w 2137229"/>
              <a:gd name="connsiteY44" fmla="*/ 693057 h 69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37229" h="693510">
                <a:moveTo>
                  <a:pt x="0" y="0"/>
                </a:moveTo>
                <a:cubicBezTo>
                  <a:pt x="5141" y="26307"/>
                  <a:pt x="10282" y="52614"/>
                  <a:pt x="14515" y="76200"/>
                </a:cubicBezTo>
                <a:cubicBezTo>
                  <a:pt x="18748" y="99786"/>
                  <a:pt x="19957" y="126395"/>
                  <a:pt x="25400" y="141514"/>
                </a:cubicBezTo>
                <a:cubicBezTo>
                  <a:pt x="30843" y="156633"/>
                  <a:pt x="38705" y="159052"/>
                  <a:pt x="47172" y="166914"/>
                </a:cubicBezTo>
                <a:cubicBezTo>
                  <a:pt x="55639" y="174776"/>
                  <a:pt x="63500" y="182034"/>
                  <a:pt x="76200" y="188686"/>
                </a:cubicBezTo>
                <a:cubicBezTo>
                  <a:pt x="88900" y="195338"/>
                  <a:pt x="107648" y="199572"/>
                  <a:pt x="123372" y="206829"/>
                </a:cubicBezTo>
                <a:cubicBezTo>
                  <a:pt x="139096" y="214086"/>
                  <a:pt x="159657" y="222553"/>
                  <a:pt x="170543" y="232229"/>
                </a:cubicBezTo>
                <a:cubicBezTo>
                  <a:pt x="181429" y="241905"/>
                  <a:pt x="184453" y="250977"/>
                  <a:pt x="188686" y="264886"/>
                </a:cubicBezTo>
                <a:cubicBezTo>
                  <a:pt x="192919" y="278795"/>
                  <a:pt x="192314" y="296939"/>
                  <a:pt x="195943" y="315686"/>
                </a:cubicBezTo>
                <a:cubicBezTo>
                  <a:pt x="199572" y="334434"/>
                  <a:pt x="208039" y="358623"/>
                  <a:pt x="210458" y="377371"/>
                </a:cubicBezTo>
                <a:cubicBezTo>
                  <a:pt x="212877" y="396119"/>
                  <a:pt x="209853" y="414261"/>
                  <a:pt x="210458" y="428171"/>
                </a:cubicBezTo>
                <a:cubicBezTo>
                  <a:pt x="211063" y="442081"/>
                  <a:pt x="210458" y="448129"/>
                  <a:pt x="214086" y="460829"/>
                </a:cubicBezTo>
                <a:cubicBezTo>
                  <a:pt x="217715" y="473529"/>
                  <a:pt x="221948" y="486833"/>
                  <a:pt x="232229" y="504371"/>
                </a:cubicBezTo>
                <a:cubicBezTo>
                  <a:pt x="242510" y="521909"/>
                  <a:pt x="264282" y="549124"/>
                  <a:pt x="275772" y="566057"/>
                </a:cubicBezTo>
                <a:cubicBezTo>
                  <a:pt x="287263" y="582990"/>
                  <a:pt x="294520" y="592666"/>
                  <a:pt x="301172" y="605971"/>
                </a:cubicBezTo>
                <a:cubicBezTo>
                  <a:pt x="307824" y="619276"/>
                  <a:pt x="309638" y="635000"/>
                  <a:pt x="315686" y="645886"/>
                </a:cubicBezTo>
                <a:cubicBezTo>
                  <a:pt x="321734" y="656772"/>
                  <a:pt x="327177" y="664029"/>
                  <a:pt x="337458" y="671286"/>
                </a:cubicBezTo>
                <a:cubicBezTo>
                  <a:pt x="347739" y="678543"/>
                  <a:pt x="364672" y="685801"/>
                  <a:pt x="377372" y="689429"/>
                </a:cubicBezTo>
                <a:cubicBezTo>
                  <a:pt x="390072" y="693058"/>
                  <a:pt x="354996" y="694267"/>
                  <a:pt x="413658" y="693057"/>
                </a:cubicBezTo>
                <a:cubicBezTo>
                  <a:pt x="472320" y="691847"/>
                  <a:pt x="664029" y="686404"/>
                  <a:pt x="729343" y="682171"/>
                </a:cubicBezTo>
                <a:cubicBezTo>
                  <a:pt x="794657" y="677938"/>
                  <a:pt x="786795" y="672495"/>
                  <a:pt x="805543" y="667657"/>
                </a:cubicBezTo>
                <a:cubicBezTo>
                  <a:pt x="824291" y="662819"/>
                  <a:pt x="830339" y="661005"/>
                  <a:pt x="841829" y="653143"/>
                </a:cubicBezTo>
                <a:cubicBezTo>
                  <a:pt x="853319" y="645281"/>
                  <a:pt x="864810" y="631976"/>
                  <a:pt x="874486" y="620486"/>
                </a:cubicBezTo>
                <a:cubicBezTo>
                  <a:pt x="884162" y="608996"/>
                  <a:pt x="890814" y="601738"/>
                  <a:pt x="899886" y="584200"/>
                </a:cubicBezTo>
                <a:cubicBezTo>
                  <a:pt x="908958" y="566662"/>
                  <a:pt x="917425" y="536424"/>
                  <a:pt x="928915" y="515257"/>
                </a:cubicBezTo>
                <a:cubicBezTo>
                  <a:pt x="940405" y="494090"/>
                  <a:pt x="954920" y="474738"/>
                  <a:pt x="968829" y="457200"/>
                </a:cubicBezTo>
                <a:cubicBezTo>
                  <a:pt x="982738" y="439662"/>
                  <a:pt x="993624" y="423334"/>
                  <a:pt x="1012372" y="410029"/>
                </a:cubicBezTo>
                <a:cubicBezTo>
                  <a:pt x="1031120" y="396724"/>
                  <a:pt x="1064382" y="385838"/>
                  <a:pt x="1081315" y="377371"/>
                </a:cubicBezTo>
                <a:cubicBezTo>
                  <a:pt x="1098248" y="368904"/>
                  <a:pt x="1101272" y="367091"/>
                  <a:pt x="1113972" y="359229"/>
                </a:cubicBezTo>
                <a:cubicBezTo>
                  <a:pt x="1126672" y="351367"/>
                  <a:pt x="1141791" y="335643"/>
                  <a:pt x="1157515" y="330200"/>
                </a:cubicBezTo>
                <a:cubicBezTo>
                  <a:pt x="1173239" y="324757"/>
                  <a:pt x="1191987" y="325966"/>
                  <a:pt x="1208315" y="326571"/>
                </a:cubicBezTo>
                <a:cubicBezTo>
                  <a:pt x="1224643" y="327176"/>
                  <a:pt x="1239762" y="329596"/>
                  <a:pt x="1255486" y="333829"/>
                </a:cubicBezTo>
                <a:cubicBezTo>
                  <a:pt x="1271210" y="338062"/>
                  <a:pt x="1280887" y="344109"/>
                  <a:pt x="1302658" y="351971"/>
                </a:cubicBezTo>
                <a:cubicBezTo>
                  <a:pt x="1324429" y="359833"/>
                  <a:pt x="1346806" y="365881"/>
                  <a:pt x="1386115" y="381000"/>
                </a:cubicBezTo>
                <a:cubicBezTo>
                  <a:pt x="1425425" y="396119"/>
                  <a:pt x="1505858" y="429986"/>
                  <a:pt x="1538515" y="442686"/>
                </a:cubicBezTo>
                <a:cubicBezTo>
                  <a:pt x="1571172" y="455386"/>
                  <a:pt x="1568149" y="453572"/>
                  <a:pt x="1582058" y="457200"/>
                </a:cubicBezTo>
                <a:cubicBezTo>
                  <a:pt x="1595967" y="460828"/>
                  <a:pt x="1621972" y="464457"/>
                  <a:pt x="1621972" y="464457"/>
                </a:cubicBezTo>
                <a:cubicBezTo>
                  <a:pt x="1640720" y="468086"/>
                  <a:pt x="1671562" y="473528"/>
                  <a:pt x="1694543" y="478971"/>
                </a:cubicBezTo>
                <a:cubicBezTo>
                  <a:pt x="1717524" y="484414"/>
                  <a:pt x="1759858" y="497114"/>
                  <a:pt x="1759858" y="497114"/>
                </a:cubicBezTo>
                <a:cubicBezTo>
                  <a:pt x="1781025" y="503162"/>
                  <a:pt x="1804610" y="508000"/>
                  <a:pt x="1821543" y="515257"/>
                </a:cubicBezTo>
                <a:cubicBezTo>
                  <a:pt x="1838476" y="522514"/>
                  <a:pt x="1846339" y="530376"/>
                  <a:pt x="1861458" y="540657"/>
                </a:cubicBezTo>
                <a:cubicBezTo>
                  <a:pt x="1876577" y="550938"/>
                  <a:pt x="1894115" y="563638"/>
                  <a:pt x="1912258" y="576943"/>
                </a:cubicBezTo>
                <a:cubicBezTo>
                  <a:pt x="1930401" y="590248"/>
                  <a:pt x="1952777" y="610205"/>
                  <a:pt x="1970315" y="620486"/>
                </a:cubicBezTo>
                <a:cubicBezTo>
                  <a:pt x="1987853" y="630767"/>
                  <a:pt x="1989667" y="626534"/>
                  <a:pt x="2017486" y="638629"/>
                </a:cubicBezTo>
                <a:cubicBezTo>
                  <a:pt x="2045305" y="650724"/>
                  <a:pt x="2091267" y="671890"/>
                  <a:pt x="2137229" y="693057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9FEEA72-295A-6134-1E75-63016C91EF41}"/>
              </a:ext>
            </a:extLst>
          </p:cNvPr>
          <p:cNvSpPr/>
          <p:nvPr/>
        </p:nvSpPr>
        <p:spPr>
          <a:xfrm>
            <a:off x="1285704" y="2477607"/>
            <a:ext cx="210279" cy="1403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9A2DAB-C98A-FAF0-A154-A8590DC54FA5}"/>
              </a:ext>
            </a:extLst>
          </p:cNvPr>
          <p:cNvSpPr/>
          <p:nvPr/>
        </p:nvSpPr>
        <p:spPr>
          <a:xfrm>
            <a:off x="185020" y="3358807"/>
            <a:ext cx="210279" cy="1403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94 CuadroTexto">
            <a:extLst>
              <a:ext uri="{FF2B5EF4-FFF2-40B4-BE49-F238E27FC236}">
                <a16:creationId xmlns:a16="http://schemas.microsoft.com/office/drawing/2014/main" id="{B84ACF18-1BF5-10E8-2DC2-6C873386DFDC}"/>
              </a:ext>
            </a:extLst>
          </p:cNvPr>
          <p:cNvSpPr txBox="1"/>
          <p:nvPr/>
        </p:nvSpPr>
        <p:spPr>
          <a:xfrm>
            <a:off x="439470" y="3328990"/>
            <a:ext cx="2709987" cy="28950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2689"/>
              </a:lnSpc>
            </a:pPr>
            <a:r>
              <a:rPr lang="en-US" sz="94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UBICACIÓN DE LA ZONA DE TRABAJOS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134B65-C406-BC3C-B03E-7EEEBF51C1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32" t="14235" r="20802" b="3654"/>
          <a:stretch/>
        </p:blipFill>
        <p:spPr>
          <a:xfrm>
            <a:off x="3140421" y="1592251"/>
            <a:ext cx="5880219" cy="46641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BCAB9E-A67F-16CE-0359-D87DFD28050A}"/>
              </a:ext>
            </a:extLst>
          </p:cNvPr>
          <p:cNvSpPr txBox="1"/>
          <p:nvPr/>
        </p:nvSpPr>
        <p:spPr>
          <a:xfrm>
            <a:off x="601220" y="665267"/>
            <a:ext cx="779873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</p:spTree>
    <p:extLst>
      <p:ext uri="{BB962C8B-B14F-4D97-AF65-F5344CB8AC3E}">
        <p14:creationId xmlns:p14="http://schemas.microsoft.com/office/powerpoint/2010/main" val="18435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4078F-7507-488B-2D4C-36188AC54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2">
            <a:extLst>
              <a:ext uri="{FF2B5EF4-FFF2-40B4-BE49-F238E27FC236}">
                <a16:creationId xmlns:a16="http://schemas.microsoft.com/office/drawing/2014/main" id="{CAEA527C-D83C-4FA4-940E-715744A6C5C7}"/>
              </a:ext>
            </a:extLst>
          </p:cNvPr>
          <p:cNvSpPr txBox="1">
            <a:spLocks/>
          </p:cNvSpPr>
          <p:nvPr/>
        </p:nvSpPr>
        <p:spPr>
          <a:xfrm>
            <a:off x="93306" y="6026643"/>
            <a:ext cx="261493" cy="235677"/>
          </a:xfr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7484">
              <a:defRPr/>
            </a:pPr>
            <a:endParaRPr lang="es-MX" sz="1058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47A84C-D125-7F80-AC6E-74A5DE13DA45}"/>
              </a:ext>
            </a:extLst>
          </p:cNvPr>
          <p:cNvSpPr txBox="1">
            <a:spLocks/>
          </p:cNvSpPr>
          <p:nvPr/>
        </p:nvSpPr>
        <p:spPr>
          <a:xfrm>
            <a:off x="1007440" y="1504238"/>
            <a:ext cx="2223729" cy="4865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0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TRAZO TOPOGRÁFICO </a:t>
            </a:r>
          </a:p>
          <a:p>
            <a:pPr marL="0" indent="0" algn="just">
              <a:buNone/>
            </a:pP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DE LA ZONA POR EXCAVAR.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1A9B75-A6EB-28C1-A88D-0ED33D5D4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429" y="1743049"/>
            <a:ext cx="4485924" cy="36981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AD5D4FD-C409-715E-11A4-F8D0EA39D5A7}"/>
              </a:ext>
            </a:extLst>
          </p:cNvPr>
          <p:cNvSpPr txBox="1"/>
          <p:nvPr/>
        </p:nvSpPr>
        <p:spPr>
          <a:xfrm>
            <a:off x="237606" y="1744065"/>
            <a:ext cx="184731" cy="255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1058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ED18878A-5F8F-2E10-15D4-892BDC968D29}"/>
              </a:ext>
            </a:extLst>
          </p:cNvPr>
          <p:cNvSpPr txBox="1">
            <a:spLocks/>
          </p:cNvSpPr>
          <p:nvPr/>
        </p:nvSpPr>
        <p:spPr>
          <a:xfrm>
            <a:off x="4472996" y="242891"/>
            <a:ext cx="4276275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174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CC979E91-87EE-5EEE-FE32-33388D6E9FCB}"/>
              </a:ext>
            </a:extLst>
          </p:cNvPr>
          <p:cNvSpPr txBox="1">
            <a:spLocks/>
          </p:cNvSpPr>
          <p:nvPr/>
        </p:nvSpPr>
        <p:spPr>
          <a:xfrm>
            <a:off x="4512931" y="718501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PROCEDIMIENTO - DRENAJE SANITARIO</a:t>
            </a:r>
          </a:p>
        </p:txBody>
      </p:sp>
      <p:pic>
        <p:nvPicPr>
          <p:cNvPr id="26" name="Imagen 25" descr="Logotipo&#10;&#10;Descripción generada automáticamente">
            <a:extLst>
              <a:ext uri="{FF2B5EF4-FFF2-40B4-BE49-F238E27FC236}">
                <a16:creationId xmlns:a16="http://schemas.microsoft.com/office/drawing/2014/main" id="{81B1E972-6DC6-B4CA-9D27-67B3CD0E5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3" y="270445"/>
            <a:ext cx="793683" cy="47269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5A8DF43-8730-B8C9-29EF-1DC5BC614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20" y="254147"/>
            <a:ext cx="1100684" cy="53744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533A7E1-CBE3-9357-8E2C-7F02E7DB6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565"/>
          <a:stretch/>
        </p:blipFill>
        <p:spPr>
          <a:xfrm>
            <a:off x="2561283" y="337800"/>
            <a:ext cx="669886" cy="41381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373A57F-682B-E083-0797-E92A26ED33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490"/>
          <a:stretch/>
        </p:blipFill>
        <p:spPr>
          <a:xfrm>
            <a:off x="3290456" y="387726"/>
            <a:ext cx="708164" cy="257458"/>
          </a:xfrm>
          <a:prstGeom prst="rect">
            <a:avLst/>
          </a:prstGeom>
        </p:spPr>
      </p:pic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3C04E576-2F88-7FC4-F1CA-D920E58025D8}"/>
              </a:ext>
            </a:extLst>
          </p:cNvPr>
          <p:cNvCxnSpPr>
            <a:cxnSpLocks/>
          </p:cNvCxnSpPr>
          <p:nvPr/>
        </p:nvCxnSpPr>
        <p:spPr>
          <a:xfrm>
            <a:off x="39935" y="881625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36EB4CF-CDB3-6964-5313-79D00EA775C3}"/>
              </a:ext>
            </a:extLst>
          </p:cNvPr>
          <p:cNvCxnSpPr>
            <a:cxnSpLocks/>
          </p:cNvCxnSpPr>
          <p:nvPr/>
        </p:nvCxnSpPr>
        <p:spPr>
          <a:xfrm>
            <a:off x="650545" y="1610545"/>
            <a:ext cx="360000" cy="0"/>
          </a:xfrm>
          <a:prstGeom prst="line">
            <a:avLst/>
          </a:prstGeom>
          <a:ln w="57150">
            <a:solidFill>
              <a:srgbClr val="6F2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61F593E-50EC-55B4-F26D-7509600AC52C}"/>
              </a:ext>
            </a:extLst>
          </p:cNvPr>
          <p:cNvCxnSpPr>
            <a:cxnSpLocks/>
          </p:cNvCxnSpPr>
          <p:nvPr/>
        </p:nvCxnSpPr>
        <p:spPr>
          <a:xfrm flipV="1">
            <a:off x="650545" y="1484545"/>
            <a:ext cx="0" cy="4237476"/>
          </a:xfrm>
          <a:prstGeom prst="line">
            <a:avLst/>
          </a:prstGeom>
          <a:ln w="57150">
            <a:solidFill>
              <a:srgbClr val="6F2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109163C1-B661-9EEF-9CF1-EE921747342C}"/>
              </a:ext>
            </a:extLst>
          </p:cNvPr>
          <p:cNvSpPr/>
          <p:nvPr/>
        </p:nvSpPr>
        <p:spPr>
          <a:xfrm>
            <a:off x="518745" y="1484545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FD3FDF04-A12F-2ED0-EC6D-8702AB9263E1}"/>
              </a:ext>
            </a:extLst>
          </p:cNvPr>
          <p:cNvSpPr txBox="1">
            <a:spLocks/>
          </p:cNvSpPr>
          <p:nvPr/>
        </p:nvSpPr>
        <p:spPr>
          <a:xfrm>
            <a:off x="1014249" y="1999199"/>
            <a:ext cx="2678406" cy="272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0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CORTE DE CARPETA </a:t>
            </a:r>
            <a:r>
              <a:rPr lang="es-MX" sz="1058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ASFÁLTICA</a:t>
            </a:r>
            <a:r>
              <a:rPr lang="es-MX" sz="10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.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C715B80D-B98F-D3B2-B5D9-76332EB675E3}"/>
              </a:ext>
            </a:extLst>
          </p:cNvPr>
          <p:cNvCxnSpPr>
            <a:cxnSpLocks/>
          </p:cNvCxnSpPr>
          <p:nvPr/>
        </p:nvCxnSpPr>
        <p:spPr>
          <a:xfrm>
            <a:off x="650545" y="2125199"/>
            <a:ext cx="360000" cy="0"/>
          </a:xfrm>
          <a:prstGeom prst="line">
            <a:avLst/>
          </a:prstGeom>
          <a:ln w="57150">
            <a:solidFill>
              <a:srgbClr val="6F2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C3D8F6B5-BC3D-6A89-F8EB-BCFEE3DE2C30}"/>
              </a:ext>
            </a:extLst>
          </p:cNvPr>
          <p:cNvSpPr/>
          <p:nvPr/>
        </p:nvSpPr>
        <p:spPr>
          <a:xfrm>
            <a:off x="518745" y="1999199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9CD3F5AF-4F30-233B-75AD-1368D49914DC}"/>
              </a:ext>
            </a:extLst>
          </p:cNvPr>
          <p:cNvSpPr txBox="1">
            <a:spLocks/>
          </p:cNvSpPr>
          <p:nvPr/>
        </p:nvSpPr>
        <p:spPr>
          <a:xfrm>
            <a:off x="1014249" y="5562192"/>
            <a:ext cx="3104185" cy="5914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0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REPOSICIÓN DE CARPETA: </a:t>
            </a: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Terminado el relleno de la zanja, se procederá a la reposición de la carpeta asfáltica.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MX" sz="188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BF77D125-E246-836D-0AA2-C5B01F3D671C}"/>
              </a:ext>
            </a:extLst>
          </p:cNvPr>
          <p:cNvCxnSpPr>
            <a:cxnSpLocks/>
          </p:cNvCxnSpPr>
          <p:nvPr/>
        </p:nvCxnSpPr>
        <p:spPr>
          <a:xfrm>
            <a:off x="650545" y="2645899"/>
            <a:ext cx="360000" cy="0"/>
          </a:xfrm>
          <a:prstGeom prst="line">
            <a:avLst/>
          </a:prstGeom>
          <a:ln w="57150">
            <a:solidFill>
              <a:srgbClr val="6F2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BD4C6E57-06F7-9416-941B-07D2187F5372}"/>
              </a:ext>
            </a:extLst>
          </p:cNvPr>
          <p:cNvSpPr/>
          <p:nvPr/>
        </p:nvSpPr>
        <p:spPr>
          <a:xfrm>
            <a:off x="518745" y="2519899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4C274AE8-20BB-A201-CFE4-BFF3B2D6F810}"/>
              </a:ext>
            </a:extLst>
          </p:cNvPr>
          <p:cNvCxnSpPr>
            <a:cxnSpLocks/>
          </p:cNvCxnSpPr>
          <p:nvPr/>
        </p:nvCxnSpPr>
        <p:spPr>
          <a:xfrm>
            <a:off x="663245" y="3191999"/>
            <a:ext cx="360000" cy="0"/>
          </a:xfrm>
          <a:prstGeom prst="line">
            <a:avLst/>
          </a:prstGeom>
          <a:ln w="57150">
            <a:solidFill>
              <a:srgbClr val="6F2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D2D4B7A2-CBDB-1123-79E0-4AE8F1225E49}"/>
              </a:ext>
            </a:extLst>
          </p:cNvPr>
          <p:cNvSpPr/>
          <p:nvPr/>
        </p:nvSpPr>
        <p:spPr>
          <a:xfrm>
            <a:off x="531445" y="3065999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102E6251-7655-EE2E-B8D3-298EE3A13251}"/>
              </a:ext>
            </a:extLst>
          </p:cNvPr>
          <p:cNvSpPr txBox="1">
            <a:spLocks/>
          </p:cNvSpPr>
          <p:nvPr/>
        </p:nvSpPr>
        <p:spPr>
          <a:xfrm>
            <a:off x="1020199" y="2542368"/>
            <a:ext cx="2672450" cy="5416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0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EXCAVACIÓN: </a:t>
            </a: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Profundidad </a:t>
            </a:r>
            <a:r>
              <a:rPr lang="es-MX" sz="105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variable.</a:t>
            </a:r>
            <a:endParaRPr lang="es-MX" sz="1058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45" name="Marcador de contenido 2">
            <a:extLst>
              <a:ext uri="{FF2B5EF4-FFF2-40B4-BE49-F238E27FC236}">
                <a16:creationId xmlns:a16="http://schemas.microsoft.com/office/drawing/2014/main" id="{9E8B59D6-48F1-C1DC-41AF-8273068153AB}"/>
              </a:ext>
            </a:extLst>
          </p:cNvPr>
          <p:cNvSpPr txBox="1">
            <a:spLocks/>
          </p:cNvSpPr>
          <p:nvPr/>
        </p:nvSpPr>
        <p:spPr>
          <a:xfrm>
            <a:off x="1007440" y="3084054"/>
            <a:ext cx="3111002" cy="5307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0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PLANTILLA O CAMA:  </a:t>
            </a: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Colocación de cama de arena para asiento de la tubería. </a:t>
            </a: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5590D1C4-9A53-65E4-496F-837BC1B29700}"/>
              </a:ext>
            </a:extLst>
          </p:cNvPr>
          <p:cNvCxnSpPr>
            <a:cxnSpLocks/>
          </p:cNvCxnSpPr>
          <p:nvPr/>
        </p:nvCxnSpPr>
        <p:spPr>
          <a:xfrm>
            <a:off x="663245" y="3826999"/>
            <a:ext cx="360000" cy="0"/>
          </a:xfrm>
          <a:prstGeom prst="line">
            <a:avLst/>
          </a:prstGeom>
          <a:ln w="57150">
            <a:solidFill>
              <a:srgbClr val="6F2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ipse 46">
            <a:extLst>
              <a:ext uri="{FF2B5EF4-FFF2-40B4-BE49-F238E27FC236}">
                <a16:creationId xmlns:a16="http://schemas.microsoft.com/office/drawing/2014/main" id="{F130224B-DECF-82AF-1E26-831DFE085DA1}"/>
              </a:ext>
            </a:extLst>
          </p:cNvPr>
          <p:cNvSpPr/>
          <p:nvPr/>
        </p:nvSpPr>
        <p:spPr>
          <a:xfrm>
            <a:off x="531445" y="3700999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9FF5FE3E-7DEC-4E7D-3E96-4E603E30E741}"/>
              </a:ext>
            </a:extLst>
          </p:cNvPr>
          <p:cNvCxnSpPr>
            <a:cxnSpLocks/>
          </p:cNvCxnSpPr>
          <p:nvPr/>
        </p:nvCxnSpPr>
        <p:spPr>
          <a:xfrm>
            <a:off x="663245" y="4652499"/>
            <a:ext cx="360000" cy="0"/>
          </a:xfrm>
          <a:prstGeom prst="line">
            <a:avLst/>
          </a:prstGeom>
          <a:ln w="57150">
            <a:solidFill>
              <a:srgbClr val="6F2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ipse 48">
            <a:extLst>
              <a:ext uri="{FF2B5EF4-FFF2-40B4-BE49-F238E27FC236}">
                <a16:creationId xmlns:a16="http://schemas.microsoft.com/office/drawing/2014/main" id="{F01AAF2C-1816-C9CE-7E62-21EEFF8DDE8C}"/>
              </a:ext>
            </a:extLst>
          </p:cNvPr>
          <p:cNvSpPr/>
          <p:nvPr/>
        </p:nvSpPr>
        <p:spPr>
          <a:xfrm>
            <a:off x="531445" y="4526499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sp>
        <p:nvSpPr>
          <p:cNvPr id="50" name="Marcador de contenido 2">
            <a:extLst>
              <a:ext uri="{FF2B5EF4-FFF2-40B4-BE49-F238E27FC236}">
                <a16:creationId xmlns:a16="http://schemas.microsoft.com/office/drawing/2014/main" id="{304B38E2-2E75-466A-928F-7C21EAA1DFDE}"/>
              </a:ext>
            </a:extLst>
          </p:cNvPr>
          <p:cNvSpPr txBox="1">
            <a:spLocks/>
          </p:cNvSpPr>
          <p:nvPr/>
        </p:nvSpPr>
        <p:spPr>
          <a:xfrm>
            <a:off x="1007440" y="3698402"/>
            <a:ext cx="3110994" cy="8006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0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COLOCACIÓN DE </a:t>
            </a:r>
            <a:r>
              <a:rPr lang="es-MX" sz="1058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TUBERÍA: </a:t>
            </a:r>
            <a:r>
              <a:rPr lang="es-MX" sz="105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Tubo corrugado de polietileno de </a:t>
            </a: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alta densidad (</a:t>
            </a:r>
            <a:r>
              <a:rPr lang="es-MX" sz="1058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PEAD</a:t>
            </a:r>
            <a:r>
              <a:rPr lang="es-MX" sz="105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),  con diámetros variables </a:t>
            </a:r>
            <a:r>
              <a:rPr lang="es-MX" sz="105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entre 10” y 32”.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9F4ADB0D-9942-95DB-C6BF-E8B2F5E147FA}"/>
              </a:ext>
            </a:extLst>
          </p:cNvPr>
          <p:cNvCxnSpPr>
            <a:cxnSpLocks/>
          </p:cNvCxnSpPr>
          <p:nvPr/>
        </p:nvCxnSpPr>
        <p:spPr>
          <a:xfrm>
            <a:off x="663245" y="5668499"/>
            <a:ext cx="360000" cy="0"/>
          </a:xfrm>
          <a:prstGeom prst="line">
            <a:avLst/>
          </a:prstGeom>
          <a:ln w="57150">
            <a:solidFill>
              <a:srgbClr val="6F2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ipse 51">
            <a:extLst>
              <a:ext uri="{FF2B5EF4-FFF2-40B4-BE49-F238E27FC236}">
                <a16:creationId xmlns:a16="http://schemas.microsoft.com/office/drawing/2014/main" id="{B2598452-23DE-AB52-5E40-6B14757B5676}"/>
              </a:ext>
            </a:extLst>
          </p:cNvPr>
          <p:cNvSpPr/>
          <p:nvPr/>
        </p:nvSpPr>
        <p:spPr>
          <a:xfrm>
            <a:off x="531445" y="5542499"/>
            <a:ext cx="252000" cy="252000"/>
          </a:xfrm>
          <a:prstGeom prst="ellipse">
            <a:avLst/>
          </a:prstGeom>
          <a:solidFill>
            <a:srgbClr val="A95951"/>
          </a:solidFill>
          <a:ln>
            <a:solidFill>
              <a:srgbClr val="A95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200"/>
          </a:p>
        </p:txBody>
      </p:sp>
      <p:sp>
        <p:nvSpPr>
          <p:cNvPr id="55" name="Marcador de contenido 2">
            <a:extLst>
              <a:ext uri="{FF2B5EF4-FFF2-40B4-BE49-F238E27FC236}">
                <a16:creationId xmlns:a16="http://schemas.microsoft.com/office/drawing/2014/main" id="{06C6011C-4E23-B6B0-BE9D-7080BA8A5F4A}"/>
              </a:ext>
            </a:extLst>
          </p:cNvPr>
          <p:cNvSpPr txBox="1">
            <a:spLocks/>
          </p:cNvSpPr>
          <p:nvPr/>
        </p:nvSpPr>
        <p:spPr>
          <a:xfrm>
            <a:off x="1007441" y="4526499"/>
            <a:ext cx="3110994" cy="11955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0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RELLENO DE ZANJA: </a:t>
            </a: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H</a:t>
            </a:r>
            <a:r>
              <a:rPr lang="es-MX" sz="105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asta </a:t>
            </a: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30 cm por arriba del lecho superior, rellenando el resto de la zanja con material de banco </a:t>
            </a:r>
            <a:r>
              <a:rPr lang="es-MX" sz="105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compactado </a:t>
            </a: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al 90 </a:t>
            </a:r>
            <a:r>
              <a:rPr lang="es-MX" sz="105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% y colocación de subrasante</a:t>
            </a:r>
            <a:r>
              <a:rPr lang="es-MX" sz="105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</a:t>
            </a:r>
            <a:r>
              <a:rPr lang="es-MX" sz="105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y base hidráulica conforme a normativa.</a:t>
            </a:r>
            <a:endParaRPr lang="es-MX" sz="1058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B36A6D-D2A0-6915-1F01-7E9F46EE61F6}"/>
              </a:ext>
            </a:extLst>
          </p:cNvPr>
          <p:cNvSpPr txBox="1"/>
          <p:nvPr/>
        </p:nvSpPr>
        <p:spPr>
          <a:xfrm>
            <a:off x="600342" y="265379"/>
            <a:ext cx="793683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</p:spTree>
    <p:extLst>
      <p:ext uri="{BB962C8B-B14F-4D97-AF65-F5344CB8AC3E}">
        <p14:creationId xmlns:p14="http://schemas.microsoft.com/office/powerpoint/2010/main" val="5707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3C894DB-A3F9-157D-196F-BACA977191AF}"/>
              </a:ext>
            </a:extLst>
          </p:cNvPr>
          <p:cNvSpPr txBox="1">
            <a:spLocks/>
          </p:cNvSpPr>
          <p:nvPr/>
        </p:nvSpPr>
        <p:spPr>
          <a:xfrm>
            <a:off x="4472996" y="166691"/>
            <a:ext cx="4276275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174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D0A06CAB-D605-CAE9-3DD0-D9E9E529E32C}"/>
              </a:ext>
            </a:extLst>
          </p:cNvPr>
          <p:cNvSpPr txBox="1">
            <a:spLocks/>
          </p:cNvSpPr>
          <p:nvPr/>
        </p:nvSpPr>
        <p:spPr>
          <a:xfrm>
            <a:off x="4512931" y="642301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PROCEDIMIENTO - DRENAJE SANITARIO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7CF923A-692B-9A5A-638F-01E57A7A6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3" y="194245"/>
            <a:ext cx="793683" cy="4726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EE7918-15B6-11E8-86B8-781893A22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0" y="177947"/>
            <a:ext cx="1100684" cy="5374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348536-18F9-BDBA-BBCA-6B819FBBD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65"/>
          <a:stretch/>
        </p:blipFill>
        <p:spPr>
          <a:xfrm>
            <a:off x="2561283" y="261600"/>
            <a:ext cx="669886" cy="4138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5B6F64-E105-032B-D28A-37C09CB2A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90"/>
          <a:stretch/>
        </p:blipFill>
        <p:spPr>
          <a:xfrm>
            <a:off x="3290456" y="311526"/>
            <a:ext cx="708164" cy="25745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7AF8030-6F9B-0DEC-FF3B-96BC61DF748D}"/>
              </a:ext>
            </a:extLst>
          </p:cNvPr>
          <p:cNvCxnSpPr>
            <a:cxnSpLocks/>
          </p:cNvCxnSpPr>
          <p:nvPr/>
        </p:nvCxnSpPr>
        <p:spPr>
          <a:xfrm>
            <a:off x="0" y="798985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1951FF22-F492-8AE3-C3E9-238904176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74" y="978799"/>
            <a:ext cx="3797622" cy="284246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7195657-3FFD-58E5-5EE9-69FD88128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071" y="978799"/>
            <a:ext cx="3797622" cy="284246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504533C-788B-E431-0319-37CB74DF8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071" y="3957344"/>
            <a:ext cx="3797622" cy="284246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51F6E7E-AC4B-CC8B-08F2-2511D482C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374" y="3957344"/>
            <a:ext cx="3797622" cy="28482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2F22C6D-D640-2364-C7B5-6C1C4523A276}"/>
              </a:ext>
            </a:extLst>
          </p:cNvPr>
          <p:cNvSpPr txBox="1"/>
          <p:nvPr/>
        </p:nvSpPr>
        <p:spPr>
          <a:xfrm>
            <a:off x="601571" y="187806"/>
            <a:ext cx="779873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</p:spTree>
    <p:extLst>
      <p:ext uri="{BB962C8B-B14F-4D97-AF65-F5344CB8AC3E}">
        <p14:creationId xmlns:p14="http://schemas.microsoft.com/office/powerpoint/2010/main" val="111817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5A1C4-4120-01AF-D50F-F0485CC6B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01778C3-E65D-19BB-9998-02F3920F74CE}"/>
              </a:ext>
            </a:extLst>
          </p:cNvPr>
          <p:cNvSpPr txBox="1">
            <a:spLocks/>
          </p:cNvSpPr>
          <p:nvPr/>
        </p:nvSpPr>
        <p:spPr>
          <a:xfrm>
            <a:off x="4472996" y="242891"/>
            <a:ext cx="4276275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174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CCF054C4-4908-E98F-76D4-2E10F9A65F24}"/>
              </a:ext>
            </a:extLst>
          </p:cNvPr>
          <p:cNvSpPr txBox="1">
            <a:spLocks/>
          </p:cNvSpPr>
          <p:nvPr/>
        </p:nvSpPr>
        <p:spPr>
          <a:xfrm>
            <a:off x="4512931" y="718501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PROCEDIMIENTO - DRENAJE SANITARIO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9CBC157-68D6-C145-ACD9-76816C4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3" y="270445"/>
            <a:ext cx="793683" cy="4726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5A7871-3FF9-8249-F15D-2C811C98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0" y="254147"/>
            <a:ext cx="1100684" cy="5374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73E4D4-8B47-FC30-9AA2-C86A0ED87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65"/>
          <a:stretch/>
        </p:blipFill>
        <p:spPr>
          <a:xfrm>
            <a:off x="2561283" y="337800"/>
            <a:ext cx="669886" cy="4138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A7C59D-1F1C-8AC0-1CE9-249A8DB43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90"/>
          <a:stretch/>
        </p:blipFill>
        <p:spPr>
          <a:xfrm>
            <a:off x="3290456" y="387726"/>
            <a:ext cx="708164" cy="25745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232D110-8F6A-4760-020A-CE90AA4AFF9E}"/>
              </a:ext>
            </a:extLst>
          </p:cNvPr>
          <p:cNvCxnSpPr>
            <a:cxnSpLocks/>
          </p:cNvCxnSpPr>
          <p:nvPr/>
        </p:nvCxnSpPr>
        <p:spPr>
          <a:xfrm>
            <a:off x="0" y="875185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9B94AA15-2C3C-DED0-9166-04CF7AFE5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29" y="1069357"/>
            <a:ext cx="3749097" cy="28061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C7525E-3BC1-2A08-46DE-CB0BC9629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004" y="1077286"/>
            <a:ext cx="3749097" cy="280614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6BAE2BE-2A27-B4E6-E885-77ED9C5C4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03" y="3998774"/>
            <a:ext cx="3749097" cy="280614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3944D4F-9E70-8DD7-5B95-609A1A62F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30" y="3992594"/>
            <a:ext cx="3749098" cy="28118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7C9F4A9-CF81-5F34-953B-7AF4F24DECFE}"/>
              </a:ext>
            </a:extLst>
          </p:cNvPr>
          <p:cNvSpPr txBox="1"/>
          <p:nvPr/>
        </p:nvSpPr>
        <p:spPr>
          <a:xfrm>
            <a:off x="598092" y="260586"/>
            <a:ext cx="74689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</p:spTree>
    <p:extLst>
      <p:ext uri="{BB962C8B-B14F-4D97-AF65-F5344CB8AC3E}">
        <p14:creationId xmlns:p14="http://schemas.microsoft.com/office/powerpoint/2010/main" val="42300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201778C3-E65D-19BB-9998-02F3920F74CE}"/>
              </a:ext>
            </a:extLst>
          </p:cNvPr>
          <p:cNvSpPr txBox="1">
            <a:spLocks/>
          </p:cNvSpPr>
          <p:nvPr/>
        </p:nvSpPr>
        <p:spPr>
          <a:xfrm>
            <a:off x="4472996" y="242891"/>
            <a:ext cx="4276275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174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CCF054C4-4908-E98F-76D4-2E10F9A65F24}"/>
              </a:ext>
            </a:extLst>
          </p:cNvPr>
          <p:cNvSpPr txBox="1">
            <a:spLocks/>
          </p:cNvSpPr>
          <p:nvPr/>
        </p:nvSpPr>
        <p:spPr>
          <a:xfrm>
            <a:off x="4512931" y="718501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PROCEDIMIENTO - DRENAJE SANITARIO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C9CBC157-68D6-C145-ACD9-76816C4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3" y="270445"/>
            <a:ext cx="793683" cy="4726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5A7871-3FF9-8249-F15D-2C811C98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0" y="254147"/>
            <a:ext cx="1100684" cy="5374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73E4D4-8B47-FC30-9AA2-C86A0ED87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65"/>
          <a:stretch/>
        </p:blipFill>
        <p:spPr>
          <a:xfrm>
            <a:off x="2561283" y="337800"/>
            <a:ext cx="669886" cy="4138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A7C59D-1F1C-8AC0-1CE9-249A8DB43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90"/>
          <a:stretch/>
        </p:blipFill>
        <p:spPr>
          <a:xfrm>
            <a:off x="3290456" y="387726"/>
            <a:ext cx="708164" cy="257458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232D110-8F6A-4760-020A-CE90AA4AFF9E}"/>
              </a:ext>
            </a:extLst>
          </p:cNvPr>
          <p:cNvCxnSpPr>
            <a:cxnSpLocks/>
          </p:cNvCxnSpPr>
          <p:nvPr/>
        </p:nvCxnSpPr>
        <p:spPr>
          <a:xfrm>
            <a:off x="0" y="875185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C9F4A9-CF81-5F34-953B-7AF4F24DECFE}"/>
              </a:ext>
            </a:extLst>
          </p:cNvPr>
          <p:cNvSpPr txBox="1"/>
          <p:nvPr/>
        </p:nvSpPr>
        <p:spPr>
          <a:xfrm>
            <a:off x="598092" y="260586"/>
            <a:ext cx="74689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  <p:sp>
        <p:nvSpPr>
          <p:cNvPr id="15" name="AutoShape 2" descr="blob:https://web.whatsapp.com/350fd569-d355-488a-b384-3974d59315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0" y="1689250"/>
            <a:ext cx="3164306" cy="421907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2" y="1685889"/>
            <a:ext cx="5596736" cy="41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201778C3-E65D-19BB-9998-02F3920F74CE}"/>
              </a:ext>
            </a:extLst>
          </p:cNvPr>
          <p:cNvSpPr txBox="1">
            <a:spLocks/>
          </p:cNvSpPr>
          <p:nvPr/>
        </p:nvSpPr>
        <p:spPr>
          <a:xfrm>
            <a:off x="4472996" y="242891"/>
            <a:ext cx="4276275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174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CCF054C4-4908-E98F-76D4-2E10F9A65F24}"/>
              </a:ext>
            </a:extLst>
          </p:cNvPr>
          <p:cNvSpPr txBox="1">
            <a:spLocks/>
          </p:cNvSpPr>
          <p:nvPr/>
        </p:nvSpPr>
        <p:spPr>
          <a:xfrm>
            <a:off x="4512931" y="718501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PROCEDIMIENTO - DRENAJE SANITARIO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C9CBC157-68D6-C145-ACD9-76816C4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09" y="234351"/>
            <a:ext cx="793683" cy="4726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5A7871-3FF9-8249-F15D-2C811C98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0" y="254147"/>
            <a:ext cx="1100684" cy="5374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73E4D4-8B47-FC30-9AA2-C86A0ED87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65"/>
          <a:stretch/>
        </p:blipFill>
        <p:spPr>
          <a:xfrm>
            <a:off x="2561283" y="337800"/>
            <a:ext cx="669886" cy="4138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A7C59D-1F1C-8AC0-1CE9-249A8DB43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90"/>
          <a:stretch/>
        </p:blipFill>
        <p:spPr>
          <a:xfrm>
            <a:off x="3290456" y="387726"/>
            <a:ext cx="708164" cy="257458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232D110-8F6A-4760-020A-CE90AA4AFF9E}"/>
              </a:ext>
            </a:extLst>
          </p:cNvPr>
          <p:cNvCxnSpPr>
            <a:cxnSpLocks/>
          </p:cNvCxnSpPr>
          <p:nvPr/>
        </p:nvCxnSpPr>
        <p:spPr>
          <a:xfrm>
            <a:off x="0" y="875185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C9F4A9-CF81-5F34-953B-7AF4F24DECFE}"/>
              </a:ext>
            </a:extLst>
          </p:cNvPr>
          <p:cNvSpPr txBox="1"/>
          <p:nvPr/>
        </p:nvSpPr>
        <p:spPr>
          <a:xfrm>
            <a:off x="598092" y="260586"/>
            <a:ext cx="74689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  <p:sp>
        <p:nvSpPr>
          <p:cNvPr id="15" name="AutoShape 2" descr="blob:https://web.whatsapp.com/350fd569-d355-488a-b384-3974d59315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7"/>
          <a:stretch/>
        </p:blipFill>
        <p:spPr>
          <a:xfrm>
            <a:off x="6242132" y="1455821"/>
            <a:ext cx="2544679" cy="41869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6"/>
          <a:stretch/>
        </p:blipFill>
        <p:spPr>
          <a:xfrm>
            <a:off x="145987" y="2108138"/>
            <a:ext cx="6031833" cy="30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2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201778C3-E65D-19BB-9998-02F3920F74CE}"/>
              </a:ext>
            </a:extLst>
          </p:cNvPr>
          <p:cNvSpPr txBox="1">
            <a:spLocks/>
          </p:cNvSpPr>
          <p:nvPr/>
        </p:nvSpPr>
        <p:spPr>
          <a:xfrm>
            <a:off x="4472996" y="242891"/>
            <a:ext cx="4276275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174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CCF054C4-4908-E98F-76D4-2E10F9A65F24}"/>
              </a:ext>
            </a:extLst>
          </p:cNvPr>
          <p:cNvSpPr txBox="1">
            <a:spLocks/>
          </p:cNvSpPr>
          <p:nvPr/>
        </p:nvSpPr>
        <p:spPr>
          <a:xfrm>
            <a:off x="4512931" y="718501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PROCEDIMIENTO - DRENAJE SANITARIO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C9CBC157-68D6-C145-ACD9-76816C4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3" y="270445"/>
            <a:ext cx="793683" cy="4726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5A7871-3FF9-8249-F15D-2C811C98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0" y="254147"/>
            <a:ext cx="1100684" cy="5374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73E4D4-8B47-FC30-9AA2-C86A0ED87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65"/>
          <a:stretch/>
        </p:blipFill>
        <p:spPr>
          <a:xfrm>
            <a:off x="2561283" y="337800"/>
            <a:ext cx="669886" cy="4138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A7C59D-1F1C-8AC0-1CE9-249A8DB43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90"/>
          <a:stretch/>
        </p:blipFill>
        <p:spPr>
          <a:xfrm>
            <a:off x="3290456" y="387726"/>
            <a:ext cx="708164" cy="257458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232D110-8F6A-4760-020A-CE90AA4AFF9E}"/>
              </a:ext>
            </a:extLst>
          </p:cNvPr>
          <p:cNvCxnSpPr>
            <a:cxnSpLocks/>
          </p:cNvCxnSpPr>
          <p:nvPr/>
        </p:nvCxnSpPr>
        <p:spPr>
          <a:xfrm>
            <a:off x="0" y="875185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C9F4A9-CF81-5F34-953B-7AF4F24DECFE}"/>
              </a:ext>
            </a:extLst>
          </p:cNvPr>
          <p:cNvSpPr txBox="1"/>
          <p:nvPr/>
        </p:nvSpPr>
        <p:spPr>
          <a:xfrm>
            <a:off x="598092" y="260586"/>
            <a:ext cx="74689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  <p:sp>
        <p:nvSpPr>
          <p:cNvPr id="15" name="AutoShape 2" descr="blob:https://web.whatsapp.com/350fd569-d355-488a-b384-3974d59315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161638"/>
            <a:ext cx="4679494" cy="35096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27" y="3140439"/>
            <a:ext cx="4679494" cy="35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1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201778C3-E65D-19BB-9998-02F3920F74CE}"/>
              </a:ext>
            </a:extLst>
          </p:cNvPr>
          <p:cNvSpPr txBox="1">
            <a:spLocks/>
          </p:cNvSpPr>
          <p:nvPr/>
        </p:nvSpPr>
        <p:spPr>
          <a:xfrm>
            <a:off x="4472996" y="242891"/>
            <a:ext cx="4276275" cy="82646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174" b="1" dirty="0">
                <a:solidFill>
                  <a:srgbClr val="6F2D31"/>
                </a:solidFill>
                <a:latin typeface="Montserrat" pitchFamily="2" charset="77"/>
              </a:rPr>
              <a:t>OBRAS INDUCIDAS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CCF054C4-4908-E98F-76D4-2E10F9A65F24}"/>
              </a:ext>
            </a:extLst>
          </p:cNvPr>
          <p:cNvSpPr txBox="1">
            <a:spLocks/>
          </p:cNvSpPr>
          <p:nvPr/>
        </p:nvSpPr>
        <p:spPr>
          <a:xfrm>
            <a:off x="4512931" y="718501"/>
            <a:ext cx="4532538" cy="537444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46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PROCEDIMIENTO - DRENAJE SANITARIO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C9CBC157-68D6-C145-ACD9-76816C4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3" y="270445"/>
            <a:ext cx="793683" cy="4726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5A7871-3FF9-8249-F15D-2C811C98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0" y="254147"/>
            <a:ext cx="1100684" cy="5374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73E4D4-8B47-FC30-9AA2-C86A0ED87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65"/>
          <a:stretch/>
        </p:blipFill>
        <p:spPr>
          <a:xfrm>
            <a:off x="2561283" y="337800"/>
            <a:ext cx="669886" cy="4138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A7C59D-1F1C-8AC0-1CE9-249A8DB43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90"/>
          <a:stretch/>
        </p:blipFill>
        <p:spPr>
          <a:xfrm>
            <a:off x="3290456" y="387726"/>
            <a:ext cx="708164" cy="257458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232D110-8F6A-4760-020A-CE90AA4AFF9E}"/>
              </a:ext>
            </a:extLst>
          </p:cNvPr>
          <p:cNvCxnSpPr>
            <a:cxnSpLocks/>
          </p:cNvCxnSpPr>
          <p:nvPr/>
        </p:nvCxnSpPr>
        <p:spPr>
          <a:xfrm>
            <a:off x="0" y="875185"/>
            <a:ext cx="4472996" cy="0"/>
          </a:xfrm>
          <a:prstGeom prst="line">
            <a:avLst/>
          </a:prstGeom>
          <a:ln w="38100">
            <a:solidFill>
              <a:srgbClr val="A90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C9F4A9-CF81-5F34-953B-7AF4F24DECFE}"/>
              </a:ext>
            </a:extLst>
          </p:cNvPr>
          <p:cNvSpPr txBox="1"/>
          <p:nvPr/>
        </p:nvSpPr>
        <p:spPr>
          <a:xfrm>
            <a:off x="598092" y="260586"/>
            <a:ext cx="74689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500" dirty="0">
                <a:solidFill>
                  <a:srgbClr val="7F7F7F"/>
                </a:solidFill>
                <a:latin typeface="Montserrat" pitchFamily="2" charset="77"/>
              </a:rPr>
              <a:t>SECRETARÍA DE</a:t>
            </a:r>
          </a:p>
        </p:txBody>
      </p:sp>
      <p:sp>
        <p:nvSpPr>
          <p:cNvPr id="15" name="AutoShape 2" descr="blob:https://web.whatsapp.com/350fd569-d355-488a-b384-3974d59315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51" y="1997241"/>
            <a:ext cx="2876336" cy="383511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978798"/>
            <a:ext cx="2876336" cy="383511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96" y="1997243"/>
            <a:ext cx="2876336" cy="38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</TotalTime>
  <Words>267</Words>
  <Application>Microsoft Office PowerPoint</Application>
  <PresentationFormat>Carta (216 x 279 mm)</PresentationFormat>
  <Paragraphs>66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Montserrat</vt:lpstr>
      <vt:lpstr>Montserrat Medium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emanuel.delarosa.c@gmail.com</dc:creator>
  <cp:lastModifiedBy>usuario</cp:lastModifiedBy>
  <cp:revision>11</cp:revision>
  <dcterms:created xsi:type="dcterms:W3CDTF">2025-01-11T02:53:52Z</dcterms:created>
  <dcterms:modified xsi:type="dcterms:W3CDTF">2025-01-11T17:14:04Z</dcterms:modified>
</cp:coreProperties>
</file>